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6" r:id="rId2"/>
    <p:sldId id="269" r:id="rId3"/>
    <p:sldId id="270" r:id="rId4"/>
    <p:sldId id="290" r:id="rId5"/>
    <p:sldId id="292" r:id="rId6"/>
    <p:sldId id="261" r:id="rId7"/>
    <p:sldId id="296" r:id="rId8"/>
    <p:sldId id="297" r:id="rId9"/>
    <p:sldId id="298" r:id="rId10"/>
    <p:sldId id="312" r:id="rId11"/>
    <p:sldId id="301" r:id="rId12"/>
    <p:sldId id="321" r:id="rId13"/>
    <p:sldId id="316" r:id="rId14"/>
    <p:sldId id="304" r:id="rId15"/>
    <p:sldId id="317" r:id="rId16"/>
    <p:sldId id="314" r:id="rId17"/>
    <p:sldId id="318" r:id="rId18"/>
    <p:sldId id="319" r:id="rId19"/>
    <p:sldId id="320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1"/>
      <p:bold r:id="rId22"/>
    </p:embeddedFont>
    <p:embeddedFont>
      <p:font typeface="Pretendard Medium" panose="020B0600000101010101" charset="-127"/>
      <p:regular r:id="rId23"/>
    </p:embeddedFont>
    <p:embeddedFont>
      <p:font typeface="Pretendard ExtraBold" panose="020B0600000101010101" charset="-127"/>
      <p:bold r:id="rId24"/>
    </p:embeddedFont>
    <p:embeddedFont>
      <p:font typeface="Helvetica" panose="020B0604020202020204" pitchFamily="34" charset="0"/>
      <p:regular r:id="rId25"/>
      <p:bold r:id="rId26"/>
      <p:italic r:id="rId27"/>
      <p:boldItalic r:id="rId28"/>
    </p:embeddedFont>
    <p:embeddedFont>
      <p:font typeface="Pretendard Light" panose="020B0600000101010101" charset="-127"/>
      <p:regular r:id="rId29"/>
    </p:embeddedFont>
    <p:embeddedFont>
      <p:font typeface="Pretendard" panose="020B0600000101010101" charset="-127"/>
      <p:regular r:id="rId30"/>
      <p:bold r:id="rId31"/>
    </p:embeddedFont>
    <p:embeddedFont>
      <p:font typeface="Pretendard SemiBold" panose="020B0600000101010101" charset="-127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8A"/>
    <a:srgbClr val="324B5E"/>
    <a:srgbClr val="00314F"/>
    <a:srgbClr val="0F429D"/>
    <a:srgbClr val="E2E1E5"/>
    <a:srgbClr val="ADD1FD"/>
    <a:srgbClr val="729CCD"/>
    <a:srgbClr val="0E4A8F"/>
    <a:srgbClr val="002942"/>
    <a:srgbClr val="184C9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4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7A7131-ED47-1C2E-2386-E73F1CE5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D8559-E00F-4929-B36E-6AED35091A08}" type="datetimeFigureOut">
              <a:rPr lang="ko-KR" altLang="en-US" smtClean="0"/>
              <a:t>2022-11-20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2C9626-2ACE-72CB-5BE5-8CAEBF0CD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CA4714-B766-9BBC-FE3C-213EC49AB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C79A-962B-4A02-A00F-80DED52B5E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FE07-FEC1-3412-5F6C-75AD2C214E8B}"/>
              </a:ext>
            </a:extLst>
          </p:cNvPr>
          <p:cNvSpPr txBox="1"/>
          <p:nvPr userDrawn="1"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576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7A7131-ED47-1C2E-2386-E73F1CE5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D8559-E00F-4929-B36E-6AED35091A08}" type="datetimeFigureOut">
              <a:rPr lang="ko-KR" altLang="en-US" smtClean="0"/>
              <a:t>2022-11-20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2C9626-2ACE-72CB-5BE5-8CAEBF0CD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CA4714-B766-9BBC-FE3C-213EC49AB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C79A-962B-4A02-A00F-80DED52B5E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FE07-FEC1-3412-5F6C-75AD2C214E8B}"/>
              </a:ext>
            </a:extLst>
          </p:cNvPr>
          <p:cNvSpPr txBox="1"/>
          <p:nvPr userDrawn="1"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679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3ADF62-798E-66E2-6BC7-AEFF0BC26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EC3072-BBA6-E2E2-BDAA-B3E9CC66F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B37B54-FABB-D1AC-AD00-D8967EA1B3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D8559-E00F-4929-B36E-6AED35091A08}" type="datetimeFigureOut">
              <a:rPr lang="ko-KR" altLang="en-US" smtClean="0"/>
              <a:t>2022-11-20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B2931F-8878-05DC-7009-D79214306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E530E2-A7C9-8227-1506-F93FCEA75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BC79A-962B-4A02-A00F-80DED52B5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00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2622261"/>
            <a:ext cx="12192000" cy="1472184"/>
          </a:xfrm>
          <a:prstGeom prst="rect">
            <a:avLst/>
          </a:prstGeom>
          <a:solidFill>
            <a:srgbClr val="003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719349" y="3004410"/>
            <a:ext cx="10472651" cy="3803995"/>
            <a:chOff x="631213" y="2757522"/>
            <a:chExt cx="10472651" cy="380399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363FC83-C082-4123-F914-6A11AB2FC511}"/>
                </a:ext>
              </a:extLst>
            </p:cNvPr>
            <p:cNvSpPr txBox="1"/>
            <p:nvPr/>
          </p:nvSpPr>
          <p:spPr>
            <a:xfrm>
              <a:off x="631213" y="2757522"/>
              <a:ext cx="875330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b="1" dirty="0" err="1" smtClean="0">
                  <a:solidFill>
                    <a:schemeClr val="bg1"/>
                  </a:solidFill>
                  <a:latin typeface="+mj-lt"/>
                </a:rPr>
                <a:t>은퇴선수를</a:t>
              </a:r>
              <a:r>
                <a:rPr lang="ko-KR" altLang="en-US" sz="4000" b="1" dirty="0" smtClean="0">
                  <a:solidFill>
                    <a:schemeClr val="bg1"/>
                  </a:solidFill>
                  <a:latin typeface="+mj-lt"/>
                </a:rPr>
                <a:t> 통한 생활체육 발전 방안</a:t>
              </a:r>
              <a:endParaRPr lang="ko-KR" altLang="en-US" sz="40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8625359" y="5663742"/>
              <a:ext cx="2478505" cy="897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14" y="166889"/>
            <a:ext cx="1581150" cy="323850"/>
          </a:xfrm>
          <a:prstGeom prst="rect">
            <a:avLst/>
          </a:prstGeom>
        </p:spPr>
      </p:pic>
      <p:sp>
        <p:nvSpPr>
          <p:cNvPr id="11" name="Text Box 4" descr="Google Shape;147;p26"/>
          <p:cNvSpPr txBox="1">
            <a:spLocks/>
          </p:cNvSpPr>
          <p:nvPr/>
        </p:nvSpPr>
        <p:spPr bwMode="auto">
          <a:xfrm>
            <a:off x="1538374" y="2293938"/>
            <a:ext cx="3643226" cy="4154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121900" tIns="121900" rIns="121900" bIns="12190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>
              <a:defRPr/>
            </a:pPr>
            <a:r>
              <a:rPr lang="ko-KR" altLang="ko-KR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2022 </a:t>
            </a:r>
            <a:r>
              <a:rPr lang="ko-KR" altLang="en-US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국민체육진흥공단 </a:t>
            </a:r>
            <a:r>
              <a:rPr lang="en-US" altLang="ko-KR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‘</a:t>
            </a:r>
            <a:r>
              <a:rPr lang="ko-KR" altLang="ko-KR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체육</a:t>
            </a:r>
            <a:r>
              <a:rPr lang="en-US" altLang="ko-KR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ko-KR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종합 데이터 분석</a:t>
            </a:r>
            <a:r>
              <a:rPr lang="en-US" altLang="ko-KR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·</a:t>
            </a:r>
            <a:r>
              <a:rPr lang="ko-KR" altLang="en-US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활용</a:t>
            </a:r>
            <a:r>
              <a:rPr lang="ko-KR" altLang="ko-KR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 대회</a:t>
            </a:r>
            <a:r>
              <a:rPr lang="en-US" altLang="ko-KR" sz="1100" dirty="0" smtClean="0">
                <a:solidFill>
                  <a:srgbClr val="787878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sym typeface="Helvetica" panose="020B0604020202020204" pitchFamily="34" charset="0"/>
              </a:rPr>
              <a:t>’</a:t>
            </a:r>
            <a:endParaRPr lang="ko-KR" altLang="ko-KR" sz="1100" dirty="0" smtClean="0">
              <a:solidFill>
                <a:srgbClr val="787878"/>
              </a:solidFill>
              <a:latin typeface="Pretendard Light" panose="02000403000000020004" pitchFamily="50" charset="-127"/>
              <a:ea typeface="Pretendard Light" panose="020004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9301808" y="4097737"/>
            <a:ext cx="9733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solidFill>
                  <a:srgbClr val="7F7F7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2022. 11. 20.</a:t>
            </a:r>
            <a:endParaRPr lang="ko-KR" altLang="en-US" sz="1100" dirty="0">
              <a:solidFill>
                <a:srgbClr val="7F7F7F"/>
              </a:solidFill>
              <a:latin typeface="Pretendard Light" panose="02000403000000020004" pitchFamily="50" charset="-127"/>
              <a:ea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974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789711" y="1645921"/>
            <a:ext cx="5527964" cy="4763191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67629" y="390291"/>
            <a:ext cx="6367064" cy="618228"/>
            <a:chOff x="267629" y="390291"/>
            <a:chExt cx="6367064" cy="61822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16962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세부 내용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82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lang="en-US" altLang="ko-KR" dirty="0">
                  <a:solidFill>
                    <a:srgbClr val="003F8A"/>
                  </a:solidFill>
                  <a:latin typeface="Pretendard"/>
                  <a:ea typeface="Pretendard"/>
                </a:rPr>
                <a:t>4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7" name="Text Box 2" descr="Google Shape;143;p26"/>
            <p:cNvSpPr txBox="1">
              <a:spLocks/>
            </p:cNvSpPr>
            <p:nvPr/>
          </p:nvSpPr>
          <p:spPr bwMode="auto">
            <a:xfrm>
              <a:off x="3750206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연도별 체력 측정 현황 세부 내용</a:t>
              </a:r>
              <a:endParaRPr kumimoji="0" lang="ko-KR" altLang="ko-KR" sz="13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  <p:sp>
          <p:nvSpPr>
            <p:cNvPr id="28" name="Line 5" descr="직선 연결선 2"/>
            <p:cNvSpPr>
              <a:spLocks noChangeShapeType="1"/>
            </p:cNvSpPr>
            <p:nvPr/>
          </p:nvSpPr>
          <p:spPr bwMode="auto">
            <a:xfrm flipH="1">
              <a:off x="3542841" y="531465"/>
              <a:ext cx="0" cy="369332"/>
            </a:xfrm>
            <a:prstGeom prst="line">
              <a:avLst/>
            </a:prstGeom>
            <a:ln w="12700">
              <a:solidFill>
                <a:schemeClr val="tx1"/>
              </a:solidFill>
              <a:headEnd/>
              <a:tailEnd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lIns="45720" rIns="45720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11856327" y="6483537"/>
            <a:ext cx="387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9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6880888" y="1645921"/>
            <a:ext cx="4611520" cy="2126323"/>
            <a:chOff x="7182891" y="880699"/>
            <a:chExt cx="4611520" cy="2126323"/>
          </a:xfrm>
        </p:grpSpPr>
        <p:sp>
          <p:nvSpPr>
            <p:cNvPr id="43" name="직사각형 42"/>
            <p:cNvSpPr/>
            <p:nvPr/>
          </p:nvSpPr>
          <p:spPr>
            <a:xfrm>
              <a:off x="7182891" y="880699"/>
              <a:ext cx="4611520" cy="2126323"/>
            </a:xfrm>
            <a:prstGeom prst="rect">
              <a:avLst/>
            </a:prstGeom>
            <a:solidFill>
              <a:srgbClr val="E2E1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AutoShape 8"/>
            <p:cNvSpPr>
              <a:spLocks/>
            </p:cNvSpPr>
            <p:nvPr/>
          </p:nvSpPr>
          <p:spPr bwMode="auto">
            <a:xfrm>
              <a:off x="7439814" y="1000751"/>
              <a:ext cx="4167537" cy="1852815"/>
            </a:xfrm>
            <a:custGeom>
              <a:avLst/>
              <a:gdLst>
                <a:gd name="T0" fmla="*/ 2147483646 w 21600"/>
                <a:gd name="T1" fmla="*/ 0 h 1"/>
                <a:gd name="T2" fmla="*/ 2147483646 w 21600"/>
                <a:gd name="T3" fmla="*/ 0 h 1"/>
                <a:gd name="T4" fmla="*/ 2147483646 w 21600"/>
                <a:gd name="T5" fmla="*/ 0 h 1"/>
                <a:gd name="T6" fmla="*/ 2147483646 w 21600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1"/>
                <a:gd name="T14" fmla="*/ 21600 w 21600"/>
                <a:gd name="T15" fmla="*/ 1 h 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1">
                  <a:moveTo>
                    <a:pt x="0" y="0"/>
                  </a:move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45720" rIns="45720" anchor="ctr">
              <a:spAutoFit/>
            </a:bodyPr>
            <a:lstStyle>
              <a:lvl1pPr marL="38100" indent="-381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>
                <a:lnSpc>
                  <a:spcPct val="130000"/>
                </a:lnSpc>
              </a:pP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세부 내용</a:t>
              </a:r>
              <a:r>
                <a:rPr lang="ko-KR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</a:t>
              </a:r>
              <a:endPara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  <a:p>
              <a:pPr eaLnBrk="1">
                <a:lnSpc>
                  <a:spcPct val="130000"/>
                </a:lnSpc>
              </a:pPr>
              <a:endPara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  <a:p>
              <a:pPr eaLnBrk="1">
                <a:lnSpc>
                  <a:spcPct val="130000"/>
                </a:lnSpc>
                <a:buSzPct val="100000"/>
                <a:buFontTx/>
                <a:buChar char="-"/>
              </a:pP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</a:t>
              </a: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2017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년부터 </a:t>
              </a: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2022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년까지 국민체력</a:t>
              </a: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100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의 연도별 체력 측정 </a:t>
              </a:r>
              <a:endPara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  <a:p>
              <a:pPr marL="0" indent="0" eaLnBrk="1">
                <a:lnSpc>
                  <a:spcPct val="130000"/>
                </a:lnSpc>
                <a:buSzPct val="100000"/>
              </a:pP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  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데이터를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기반으로 꺾은선 그래프 확인</a:t>
              </a:r>
              <a:endPara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  <a:p>
              <a:pPr eaLnBrk="1">
                <a:lnSpc>
                  <a:spcPct val="130000"/>
                </a:lnSpc>
                <a:buSzPct val="100000"/>
                <a:buFontTx/>
                <a:buChar char="-"/>
              </a:pP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</a:t>
              </a: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2020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년 코로나 사태 이후 체력 측정 결과 </a:t>
              </a:r>
              <a:r>
                <a:rPr lang="ko-KR" altLang="en-US" sz="11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모수가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줄어들어 등급별 </a:t>
              </a:r>
              <a:endPara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  <a:p>
              <a:pPr marL="0" indent="0" eaLnBrk="1">
                <a:lnSpc>
                  <a:spcPct val="130000"/>
                </a:lnSpc>
                <a:buSzPct val="100000"/>
              </a:pP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  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체력 측정 비율 추이를 따로 추출</a:t>
              </a:r>
              <a:endPara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  <a:p>
              <a:pPr eaLnBrk="1">
                <a:lnSpc>
                  <a:spcPct val="130000"/>
                </a:lnSpc>
                <a:buSzPct val="100000"/>
                <a:buFontTx/>
                <a:buChar char="-"/>
              </a:pP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등급별 체력 측정 비율 추이 확인 결과 </a:t>
              </a: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1, 2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등급의 비율은 늘어나고 </a:t>
              </a:r>
              <a:endPara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  <a:p>
              <a:pPr marL="0" indent="0" eaLnBrk="1">
                <a:lnSpc>
                  <a:spcPct val="130000"/>
                </a:lnSpc>
                <a:buSzPct val="100000"/>
              </a:pP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  3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등급의 비율은 줄어드는 것을 확인 할 수 있었음</a:t>
              </a:r>
              <a:endPara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</p:grpSp>
      <p:sp>
        <p:nvSpPr>
          <p:cNvPr id="51" name="AutoShape 12" descr="줄무늬가 있는 오른쪽 화살표 2"/>
          <p:cNvSpPr>
            <a:spLocks/>
          </p:cNvSpPr>
          <p:nvPr/>
        </p:nvSpPr>
        <p:spPr bwMode="auto">
          <a:xfrm rot="5400000">
            <a:off x="9031178" y="3793763"/>
            <a:ext cx="398463" cy="417513"/>
          </a:xfrm>
          <a:custGeom>
            <a:avLst/>
            <a:gdLst>
              <a:gd name="T0" fmla="*/ 67799679 w 21600"/>
              <a:gd name="T1" fmla="*/ 77995662 h 21600"/>
              <a:gd name="T2" fmla="*/ 67799679 w 21600"/>
              <a:gd name="T3" fmla="*/ 77995662 h 21600"/>
              <a:gd name="T4" fmla="*/ 67799679 w 21600"/>
              <a:gd name="T5" fmla="*/ 77995662 h 21600"/>
              <a:gd name="T6" fmla="*/ 67799679 w 21600"/>
              <a:gd name="T7" fmla="*/ 7799566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5400"/>
                </a:moveTo>
                <a:lnTo>
                  <a:pt x="675" y="5400"/>
                </a:lnTo>
                <a:lnTo>
                  <a:pt x="675" y="16200"/>
                </a:lnTo>
                <a:lnTo>
                  <a:pt x="0" y="16200"/>
                </a:lnTo>
                <a:lnTo>
                  <a:pt x="0" y="5400"/>
                </a:lnTo>
                <a:close/>
                <a:moveTo>
                  <a:pt x="1350" y="5400"/>
                </a:moveTo>
                <a:lnTo>
                  <a:pt x="2700" y="5400"/>
                </a:lnTo>
                <a:lnTo>
                  <a:pt x="2700" y="16200"/>
                </a:lnTo>
                <a:lnTo>
                  <a:pt x="1350" y="16200"/>
                </a:lnTo>
                <a:lnTo>
                  <a:pt x="1350" y="5400"/>
                </a:lnTo>
                <a:close/>
                <a:moveTo>
                  <a:pt x="3375" y="5400"/>
                </a:moveTo>
                <a:lnTo>
                  <a:pt x="10800" y="5400"/>
                </a:lnTo>
                <a:lnTo>
                  <a:pt x="10800" y="0"/>
                </a:lnTo>
                <a:lnTo>
                  <a:pt x="21600" y="10800"/>
                </a:lnTo>
                <a:lnTo>
                  <a:pt x="10800" y="21600"/>
                </a:lnTo>
                <a:lnTo>
                  <a:pt x="10800" y="16200"/>
                </a:lnTo>
                <a:lnTo>
                  <a:pt x="3375" y="16200"/>
                </a:lnTo>
                <a:lnTo>
                  <a:pt x="3375" y="5400"/>
                </a:lnTo>
                <a:close/>
              </a:path>
            </a:pathLst>
          </a:custGeom>
          <a:solidFill>
            <a:srgbClr val="003F8A"/>
          </a:solidFill>
          <a:ln w="12700" cap="flat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45720" rIns="45720" anchor="ctr"/>
          <a:lstStyle/>
          <a:p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971035" y="2131759"/>
            <a:ext cx="5202903" cy="2091097"/>
            <a:chOff x="638526" y="2382803"/>
            <a:chExt cx="4844311" cy="1878644"/>
          </a:xfrm>
        </p:grpSpPr>
        <p:grpSp>
          <p:nvGrpSpPr>
            <p:cNvPr id="5" name="그룹 4"/>
            <p:cNvGrpSpPr/>
            <p:nvPr/>
          </p:nvGrpSpPr>
          <p:grpSpPr>
            <a:xfrm>
              <a:off x="638526" y="2382803"/>
              <a:ext cx="4844311" cy="1878644"/>
              <a:chOff x="668276" y="2376301"/>
              <a:chExt cx="4844311" cy="1878644"/>
            </a:xfrm>
          </p:grpSpPr>
          <p:pic>
            <p:nvPicPr>
              <p:cNvPr id="4" name="그림 3"/>
              <p:cNvPicPr>
                <a:picLocks noChangeAspect="1"/>
              </p:cNvPicPr>
              <p:nvPr/>
            </p:nvPicPr>
            <p:blipFill rotWithShape="1">
              <a:blip r:embed="rId2"/>
              <a:srcRect l="5026" r="3496" b="25895"/>
              <a:stretch/>
            </p:blipFill>
            <p:spPr>
              <a:xfrm>
                <a:off x="1173344" y="2376301"/>
                <a:ext cx="4339243" cy="1710240"/>
              </a:xfrm>
              <a:prstGeom prst="rect">
                <a:avLst/>
              </a:prstGeom>
            </p:spPr>
          </p:pic>
          <p:sp>
            <p:nvSpPr>
              <p:cNvPr id="31" name="Text Box 35"/>
              <p:cNvSpPr txBox="1">
                <a:spLocks/>
              </p:cNvSpPr>
              <p:nvPr/>
            </p:nvSpPr>
            <p:spPr bwMode="auto">
              <a:xfrm>
                <a:off x="1173344" y="4039501"/>
                <a:ext cx="4188016" cy="2154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lIns="45720" rIns="45720" anchor="ctr">
                <a:spAutoFit/>
              </a:bodyPr>
              <a:lstStyle>
                <a:lvl1pPr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1pPr>
                <a:lvl2pPr marL="742950" indent="-28575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2pPr>
                <a:lvl3pPr marL="11430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3pPr>
                <a:lvl4pPr marL="16002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4pPr>
                <a:lvl5pPr marL="20574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9pPr>
              </a:lstStyle>
              <a:p>
                <a:r>
                  <a:rPr lang="en-US" altLang="ko-KR" sz="8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2017                    2018                    2019                    2020                    2021                    2022             </a:t>
                </a:r>
                <a:endParaRPr lang="ko-KR" altLang="ko-KR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32" name="Text Box 35"/>
              <p:cNvSpPr txBox="1">
                <a:spLocks/>
              </p:cNvSpPr>
              <p:nvPr/>
            </p:nvSpPr>
            <p:spPr bwMode="auto">
              <a:xfrm>
                <a:off x="668278" y="3565234"/>
                <a:ext cx="548387" cy="2154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lIns="45720" rIns="45720" anchor="ctr">
                <a:spAutoFit/>
              </a:bodyPr>
              <a:lstStyle>
                <a:lvl1pPr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1pPr>
                <a:lvl2pPr marL="742950" indent="-28575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2pPr>
                <a:lvl3pPr marL="11430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3pPr>
                <a:lvl4pPr marL="16002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4pPr>
                <a:lvl5pPr marL="20574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9pPr>
              </a:lstStyle>
              <a:p>
                <a:pPr algn="ctr" eaLnBrk="1"/>
                <a:r>
                  <a:rPr lang="en-US" altLang="ko-KR" sz="8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10000</a:t>
                </a:r>
                <a:endParaRPr lang="ko-KR" altLang="ko-KR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36" name="Text Box 35"/>
              <p:cNvSpPr txBox="1">
                <a:spLocks/>
              </p:cNvSpPr>
              <p:nvPr/>
            </p:nvSpPr>
            <p:spPr bwMode="auto">
              <a:xfrm>
                <a:off x="668277" y="3151649"/>
                <a:ext cx="548387" cy="2154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lIns="45720" rIns="45720" anchor="ctr">
                <a:spAutoFit/>
              </a:bodyPr>
              <a:lstStyle>
                <a:lvl1pPr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1pPr>
                <a:lvl2pPr marL="742950" indent="-28575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2pPr>
                <a:lvl3pPr marL="11430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3pPr>
                <a:lvl4pPr marL="16002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4pPr>
                <a:lvl5pPr marL="20574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9pPr>
              </a:lstStyle>
              <a:p>
                <a:pPr algn="ctr" eaLnBrk="1"/>
                <a:r>
                  <a:rPr lang="en-US" altLang="ko-KR" sz="8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30000</a:t>
                </a:r>
                <a:endParaRPr lang="ko-KR" altLang="ko-KR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37" name="Text Box 35"/>
              <p:cNvSpPr txBox="1">
                <a:spLocks/>
              </p:cNvSpPr>
              <p:nvPr/>
            </p:nvSpPr>
            <p:spPr bwMode="auto">
              <a:xfrm>
                <a:off x="668276" y="2738064"/>
                <a:ext cx="548387" cy="2154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lIns="45720" rIns="45720" anchor="ctr">
                <a:spAutoFit/>
              </a:bodyPr>
              <a:lstStyle>
                <a:lvl1pPr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1pPr>
                <a:lvl2pPr marL="742950" indent="-28575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2pPr>
                <a:lvl3pPr marL="11430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3pPr>
                <a:lvl4pPr marL="16002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4pPr>
                <a:lvl5pPr marL="20574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9pPr>
              </a:lstStyle>
              <a:p>
                <a:pPr algn="ctr" eaLnBrk="1"/>
                <a:r>
                  <a:rPr lang="en-US" altLang="ko-KR" sz="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5</a:t>
                </a:r>
                <a:r>
                  <a:rPr lang="en-US" altLang="ko-KR" sz="8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0000</a:t>
                </a:r>
                <a:endParaRPr lang="ko-KR" altLang="ko-KR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38" name="Text Box 35"/>
              <p:cNvSpPr txBox="1">
                <a:spLocks/>
              </p:cNvSpPr>
              <p:nvPr/>
            </p:nvSpPr>
            <p:spPr bwMode="auto">
              <a:xfrm>
                <a:off x="668276" y="2376301"/>
                <a:ext cx="548387" cy="2154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lIns="45720" rIns="45720" anchor="ctr">
                <a:spAutoFit/>
              </a:bodyPr>
              <a:lstStyle>
                <a:lvl1pPr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1pPr>
                <a:lvl2pPr marL="742950" indent="-28575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2pPr>
                <a:lvl3pPr marL="11430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3pPr>
                <a:lvl4pPr marL="16002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4pPr>
                <a:lvl5pPr marL="20574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9pPr>
              </a:lstStyle>
              <a:p>
                <a:pPr algn="ctr" eaLnBrk="1"/>
                <a:r>
                  <a:rPr lang="en-US" altLang="ko-KR" sz="8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70000</a:t>
                </a:r>
                <a:endParaRPr lang="ko-KR" altLang="ko-KR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  <p:sp>
          <p:nvSpPr>
            <p:cNvPr id="40" name="Text Box 35"/>
            <p:cNvSpPr txBox="1">
              <a:spLocks/>
            </p:cNvSpPr>
            <p:nvPr/>
          </p:nvSpPr>
          <p:spPr bwMode="auto">
            <a:xfrm>
              <a:off x="4721775" y="2395552"/>
              <a:ext cx="548387" cy="4154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45720" rIns="45720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r>
                <a:rPr lang="en-US" altLang="ko-KR" sz="7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1</a:t>
              </a:r>
              <a:r>
                <a:rPr lang="ko-KR" altLang="en-US" sz="7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등급</a:t>
              </a:r>
              <a:endParaRPr lang="en-US" altLang="ko-KR" sz="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algn="ctr" eaLnBrk="1"/>
              <a:r>
                <a:rPr lang="en-US" altLang="ko-KR" sz="7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2</a:t>
              </a:r>
              <a:r>
                <a:rPr lang="ko-KR" altLang="en-US" sz="7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등급</a:t>
              </a:r>
              <a:endParaRPr lang="en-US" altLang="ko-KR" sz="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algn="ctr" eaLnBrk="1"/>
              <a:r>
                <a:rPr lang="en-US" altLang="ko-KR" sz="7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3</a:t>
              </a:r>
              <a:r>
                <a:rPr lang="ko-KR" altLang="en-US" sz="7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등급</a:t>
              </a:r>
              <a:endParaRPr lang="en-US" altLang="ko-KR" sz="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721775" y="2485505"/>
              <a:ext cx="166107" cy="0"/>
            </a:xfrm>
            <a:prstGeom prst="line">
              <a:avLst/>
            </a:prstGeom>
            <a:ln w="28575">
              <a:solidFill>
                <a:srgbClr val="729C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4724547" y="2604654"/>
              <a:ext cx="166107" cy="0"/>
            </a:xfrm>
            <a:prstGeom prst="line">
              <a:avLst/>
            </a:prstGeom>
            <a:ln w="28575">
              <a:solidFill>
                <a:srgbClr val="ADD1F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/>
            <p:cNvCxnSpPr/>
            <p:nvPr/>
          </p:nvCxnSpPr>
          <p:spPr>
            <a:xfrm>
              <a:off x="4719005" y="2698864"/>
              <a:ext cx="166107" cy="0"/>
            </a:xfrm>
            <a:prstGeom prst="line">
              <a:avLst/>
            </a:prstGeom>
            <a:ln w="285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r="4365"/>
          <a:stretch/>
        </p:blipFill>
        <p:spPr>
          <a:xfrm>
            <a:off x="929704" y="4931926"/>
            <a:ext cx="1638929" cy="89287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rcRect r="5054"/>
          <a:stretch/>
        </p:blipFill>
        <p:spPr>
          <a:xfrm>
            <a:off x="2626822" y="4987629"/>
            <a:ext cx="1602210" cy="8288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3830" y="4948552"/>
            <a:ext cx="1674460" cy="892872"/>
          </a:xfrm>
          <a:prstGeom prst="rect">
            <a:avLst/>
          </a:prstGeom>
        </p:spPr>
      </p:pic>
      <p:sp>
        <p:nvSpPr>
          <p:cNvPr id="52" name="Text Box 35"/>
          <p:cNvSpPr txBox="1">
            <a:spLocks/>
          </p:cNvSpPr>
          <p:nvPr/>
        </p:nvSpPr>
        <p:spPr bwMode="auto">
          <a:xfrm>
            <a:off x="1829181" y="1835173"/>
            <a:ext cx="3418505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연도별 체력 측정 등급 현황</a:t>
            </a:r>
            <a:endParaRPr lang="ko-KR" altLang="ko-KR" sz="10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53" name="Text Box 35"/>
          <p:cNvSpPr txBox="1">
            <a:spLocks/>
          </p:cNvSpPr>
          <p:nvPr/>
        </p:nvSpPr>
        <p:spPr bwMode="auto">
          <a:xfrm>
            <a:off x="1749168" y="4600053"/>
            <a:ext cx="3418505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등급별 체력 측정 비율 추이</a:t>
            </a:r>
            <a:endParaRPr lang="ko-KR" altLang="ko-KR" sz="10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54" name="Text Box 35"/>
          <p:cNvSpPr txBox="1">
            <a:spLocks/>
          </p:cNvSpPr>
          <p:nvPr/>
        </p:nvSpPr>
        <p:spPr bwMode="auto">
          <a:xfrm>
            <a:off x="1265525" y="5841424"/>
            <a:ext cx="1060479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/>
            <a:r>
              <a:rPr lang="en-US" altLang="ko-KR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SemiBold" panose="02000703000000020004" pitchFamily="50" charset="-127"/>
              </a:rPr>
              <a:t>&lt;1</a:t>
            </a:r>
            <a:r>
              <a:rPr lang="ko-KR" altLang="en-US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SemiBold" panose="02000703000000020004" pitchFamily="50" charset="-127"/>
              </a:rPr>
              <a:t>등급 비율 추이</a:t>
            </a:r>
            <a:r>
              <a:rPr lang="en-US" altLang="ko-KR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SemiBold" panose="02000703000000020004" pitchFamily="50" charset="-127"/>
              </a:rPr>
              <a:t>&gt;</a:t>
            </a:r>
            <a:endParaRPr lang="ko-KR" altLang="ko-KR" sz="800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5" name="Text Box 35"/>
          <p:cNvSpPr txBox="1">
            <a:spLocks/>
          </p:cNvSpPr>
          <p:nvPr/>
        </p:nvSpPr>
        <p:spPr bwMode="auto">
          <a:xfrm>
            <a:off x="3035938" y="5830174"/>
            <a:ext cx="1060479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/>
            <a:r>
              <a:rPr lang="en-US" altLang="ko-KR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SemiBold" panose="02000703000000020004" pitchFamily="50" charset="-127"/>
              </a:rPr>
              <a:t>&lt;2</a:t>
            </a:r>
            <a:r>
              <a:rPr lang="ko-KR" altLang="en-US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SemiBold" panose="02000703000000020004" pitchFamily="50" charset="-127"/>
              </a:rPr>
              <a:t>등급 비율 추이</a:t>
            </a:r>
            <a:r>
              <a:rPr lang="en-US" altLang="ko-KR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SemiBold" panose="02000703000000020004" pitchFamily="50" charset="-127"/>
              </a:rPr>
              <a:t>&gt;</a:t>
            </a:r>
            <a:endParaRPr lang="ko-KR" altLang="ko-KR" sz="800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6" name="Text Box 35"/>
          <p:cNvSpPr txBox="1">
            <a:spLocks/>
          </p:cNvSpPr>
          <p:nvPr/>
        </p:nvSpPr>
        <p:spPr bwMode="auto">
          <a:xfrm>
            <a:off x="4852822" y="5824798"/>
            <a:ext cx="1060479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/>
            <a:r>
              <a:rPr lang="en-US" altLang="ko-KR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SemiBold" panose="02000703000000020004" pitchFamily="50" charset="-127"/>
              </a:rPr>
              <a:t>&lt;3</a:t>
            </a:r>
            <a:r>
              <a:rPr lang="ko-KR" altLang="en-US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SemiBold" panose="02000703000000020004" pitchFamily="50" charset="-127"/>
              </a:rPr>
              <a:t>등급 비율 추이</a:t>
            </a:r>
            <a:r>
              <a:rPr lang="en-US" altLang="ko-KR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SemiBold" panose="02000703000000020004" pitchFamily="50" charset="-127"/>
              </a:rPr>
              <a:t>&gt;</a:t>
            </a:r>
            <a:endParaRPr lang="ko-KR" altLang="ko-KR" sz="800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7" name="Text Box 13" descr="Google Shape;147;p26"/>
          <p:cNvSpPr txBox="1">
            <a:spLocks/>
          </p:cNvSpPr>
          <p:nvPr/>
        </p:nvSpPr>
        <p:spPr bwMode="auto">
          <a:xfrm>
            <a:off x="818174" y="1165991"/>
            <a:ext cx="3468688" cy="382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ko-KR" altLang="ko-KR" sz="1400" b="1" dirty="0">
                <a:solidFill>
                  <a:schemeClr val="tx1"/>
                </a:solidFill>
                <a:latin typeface="+mn-ea"/>
                <a:ea typeface="+mn-ea"/>
                <a:sym typeface="Helvetica" panose="020B0604020202020204" pitchFamily="34" charset="0"/>
              </a:rPr>
              <a:t>국민체력100 연도별 체력 측정 등급 추이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6880888" y="4204507"/>
            <a:ext cx="4611520" cy="2201851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AutoShape 8"/>
          <p:cNvSpPr>
            <a:spLocks/>
          </p:cNvSpPr>
          <p:nvPr/>
        </p:nvSpPr>
        <p:spPr bwMode="auto">
          <a:xfrm>
            <a:off x="7171063" y="4303567"/>
            <a:ext cx="4167537" cy="1988237"/>
          </a:xfrm>
          <a:custGeom>
            <a:avLst/>
            <a:gdLst>
              <a:gd name="T0" fmla="*/ 2147483646 w 21600"/>
              <a:gd name="T1" fmla="*/ 0 h 1"/>
              <a:gd name="T2" fmla="*/ 2147483646 w 21600"/>
              <a:gd name="T3" fmla="*/ 0 h 1"/>
              <a:gd name="T4" fmla="*/ 2147483646 w 21600"/>
              <a:gd name="T5" fmla="*/ 0 h 1"/>
              <a:gd name="T6" fmla="*/ 2147483646 w 21600"/>
              <a:gd name="T7" fmla="*/ 0 h 1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1"/>
              <a:gd name="T14" fmla="*/ 21600 w 21600"/>
              <a:gd name="T15" fmla="*/ 1 h 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1">
                <a:moveTo>
                  <a:pt x="0" y="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 marL="38100" indent="-381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>
              <a:lnSpc>
                <a:spcPct val="140000"/>
              </a:lnSpc>
            </a:pP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Insight</a:t>
            </a:r>
            <a:r>
              <a:rPr lang="ko-KR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endParaRPr lang="ko-KR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eaLnBrk="1">
              <a:lnSpc>
                <a:spcPct val="140000"/>
              </a:lnSpc>
            </a:pPr>
            <a:endParaRPr lang="ko-KR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eaLnBrk="1">
              <a:lnSpc>
                <a:spcPct val="140000"/>
              </a:lnSpc>
              <a:buSzPct val="100000"/>
              <a:buFontTx/>
              <a:buChar char="-"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3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등급의 비율은 줄어들고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1,2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등급의 비율은 늘어난 것으로부터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0" indent="0" eaLnBrk="1">
              <a:lnSpc>
                <a:spcPct val="140000"/>
              </a:lnSpc>
              <a:buSzPct val="100000"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국민 체력의 전반적인 상향 평준화가 있었음을 유추해볼 수 있음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eaLnBrk="1">
              <a:lnSpc>
                <a:spcPct val="140000"/>
              </a:lnSpc>
              <a:buSzPct val="100000"/>
              <a:buFontTx/>
              <a:buChar char="-"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이는 앞선 필요성 및 목적에서 설명했던 스포츠에 대한 국민 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               </a:t>
            </a:r>
          </a:p>
          <a:p>
            <a:pPr marL="0" indent="0" eaLnBrk="1">
              <a:lnSpc>
                <a:spcPct val="140000"/>
              </a:lnSpc>
              <a:buSzPct val="100000"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전반적인  관심도가 증가한 결과라고 판단할 수 있음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0" indent="0" eaLnBrk="1">
              <a:lnSpc>
                <a:spcPct val="140000"/>
              </a:lnSpc>
              <a:buSzPct val="100000"/>
            </a:pP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-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전반적으로 상향 평준화된 국민 체력 상태에 맞게 </a:t>
            </a:r>
            <a:r>
              <a:rPr lang="ko-KR" altLang="en-US" sz="11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은퇴선수를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0" indent="0" eaLnBrk="1">
              <a:lnSpc>
                <a:spcPct val="140000"/>
              </a:lnSpc>
              <a:buSzPct val="100000"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활용한 전문적인 운동 지도가 필요할 것으로 판단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grpSp>
        <p:nvGrpSpPr>
          <p:cNvPr id="50" name="그룹 49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69" name="그룹 68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71" name="그룹 70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78" name="Picture 3" descr="Google Shape;133;p25"/>
                <p:cNvPicPr>
                  <a:picLocks noChangeAspect="1"/>
                </p:cNvPicPr>
                <p:nvPr/>
              </p:nvPicPr>
              <p:blipFill>
                <a:blip r:embed="rId6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79" name="TextBox 78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72" name="그룹 71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73" name="타원 72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타원 73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5" name="타원 74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6" name="타원 75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7" name="타원 76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70" name="타원 69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014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직사각형 55"/>
          <p:cNvSpPr/>
          <p:nvPr/>
        </p:nvSpPr>
        <p:spPr>
          <a:xfrm>
            <a:off x="7526510" y="3455325"/>
            <a:ext cx="4251733" cy="2816845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552340" y="1815504"/>
            <a:ext cx="4251733" cy="1082626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713495" y="6272171"/>
            <a:ext cx="2478505" cy="5858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67629" y="390291"/>
            <a:ext cx="6367064" cy="618228"/>
            <a:chOff x="267629" y="390291"/>
            <a:chExt cx="6367064" cy="61822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16962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세부 내용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82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lang="en-US" altLang="ko-KR" dirty="0">
                  <a:solidFill>
                    <a:srgbClr val="003F8A"/>
                  </a:solidFill>
                  <a:latin typeface="Pretendard"/>
                  <a:ea typeface="Pretendard"/>
                </a:rPr>
                <a:t>4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7" name="Text Box 2" descr="Google Shape;143;p26"/>
            <p:cNvSpPr txBox="1">
              <a:spLocks/>
            </p:cNvSpPr>
            <p:nvPr/>
          </p:nvSpPr>
          <p:spPr bwMode="auto">
            <a:xfrm>
              <a:off x="3750206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총 인구대비 체육 시설 수 세부 내용</a:t>
              </a:r>
              <a:endParaRPr kumimoji="0" lang="ko-KR" altLang="ko-KR" sz="13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  <p:sp>
          <p:nvSpPr>
            <p:cNvPr id="28" name="Line 5" descr="직선 연결선 2"/>
            <p:cNvSpPr>
              <a:spLocks noChangeShapeType="1"/>
            </p:cNvSpPr>
            <p:nvPr/>
          </p:nvSpPr>
          <p:spPr bwMode="auto">
            <a:xfrm flipH="1">
              <a:off x="3542841" y="531465"/>
              <a:ext cx="0" cy="369332"/>
            </a:xfrm>
            <a:prstGeom prst="line">
              <a:avLst/>
            </a:prstGeom>
            <a:ln w="12700">
              <a:solidFill>
                <a:schemeClr val="tx1"/>
              </a:solidFill>
              <a:headEnd/>
              <a:tailEnd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lIns="45720" rIns="45720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pic>
        <p:nvPicPr>
          <p:cNvPr id="30" name="Picture 13" descr="Picture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7" r="726"/>
          <a:stretch>
            <a:fillRect/>
          </a:stretch>
        </p:blipFill>
        <p:spPr bwMode="auto">
          <a:xfrm>
            <a:off x="668540" y="1818583"/>
            <a:ext cx="5966153" cy="3192886"/>
          </a:xfrm>
          <a:prstGeom prst="rect">
            <a:avLst/>
          </a:prstGeom>
          <a:noFill/>
          <a:ln w="9525">
            <a:solidFill>
              <a:srgbClr val="BFBFB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4" name="Text Box 13" descr="Google Shape;147;p26"/>
          <p:cNvSpPr txBox="1">
            <a:spLocks/>
          </p:cNvSpPr>
          <p:nvPr/>
        </p:nvSpPr>
        <p:spPr bwMode="auto">
          <a:xfrm>
            <a:off x="481567" y="1254623"/>
            <a:ext cx="3468688" cy="382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en-US" altLang="ko-KR" sz="1400" b="1" dirty="0" smtClean="0">
                <a:solidFill>
                  <a:schemeClr val="tx1"/>
                </a:solidFill>
                <a:latin typeface="+mn-ea"/>
                <a:ea typeface="+mn-ea"/>
                <a:sym typeface="Helvetica" panose="020B0604020202020204" pitchFamily="34" charset="0"/>
              </a:rPr>
              <a:t>2022</a:t>
            </a:r>
            <a:r>
              <a:rPr lang="ko-KR" altLang="en-US" sz="1400" b="1" dirty="0" smtClean="0">
                <a:solidFill>
                  <a:schemeClr val="tx1"/>
                </a:solidFill>
                <a:latin typeface="+mn-ea"/>
                <a:ea typeface="+mn-ea"/>
                <a:sym typeface="Helvetica" panose="020B0604020202020204" pitchFamily="34" charset="0"/>
              </a:rPr>
              <a:t>년 총 인구 대비 체육시설 수 분포 현황</a:t>
            </a:r>
            <a:endParaRPr lang="ko-KR" altLang="ko-KR" sz="1400" b="1" dirty="0">
              <a:solidFill>
                <a:schemeClr val="tx1"/>
              </a:solidFill>
              <a:latin typeface="+mn-ea"/>
              <a:ea typeface="+mn-ea"/>
              <a:sym typeface="Helvetica" panose="020B0604020202020204" pitchFamily="34" charset="0"/>
            </a:endParaRPr>
          </a:p>
        </p:txBody>
      </p:sp>
      <p:sp>
        <p:nvSpPr>
          <p:cNvPr id="2" name="오른쪽 화살표 1"/>
          <p:cNvSpPr/>
          <p:nvPr/>
        </p:nvSpPr>
        <p:spPr>
          <a:xfrm>
            <a:off x="957880" y="5399537"/>
            <a:ext cx="5683895" cy="815570"/>
          </a:xfrm>
          <a:prstGeom prst="rightArrow">
            <a:avLst/>
          </a:prstGeom>
          <a:gradFill flip="none" rotWithShape="1">
            <a:gsLst>
              <a:gs pos="69000">
                <a:srgbClr val="003F8A">
                  <a:lumMod val="100000"/>
                </a:srgbClr>
              </a:gs>
              <a:gs pos="40000">
                <a:schemeClr val="accent1">
                  <a:lumMod val="45000"/>
                  <a:lumOff val="55000"/>
                </a:schemeClr>
              </a:gs>
              <a:gs pos="26000">
                <a:schemeClr val="accent1">
                  <a:lumMod val="45000"/>
                  <a:lumOff val="55000"/>
                </a:schemeClr>
              </a:gs>
              <a:gs pos="11000">
                <a:schemeClr val="accent1">
                  <a:lumMod val="30000"/>
                  <a:lumOff val="7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1804073" y="6483537"/>
            <a:ext cx="387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10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20955" y="5640944"/>
            <a:ext cx="895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혼잡도</a:t>
            </a:r>
            <a:endParaRPr lang="ko-KR" altLang="en-US" dirty="0">
              <a:solidFill>
                <a:schemeClr val="bg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48" name="AutoShape 8"/>
          <p:cNvSpPr>
            <a:spLocks/>
          </p:cNvSpPr>
          <p:nvPr/>
        </p:nvSpPr>
        <p:spPr bwMode="auto">
          <a:xfrm>
            <a:off x="7875752" y="3425510"/>
            <a:ext cx="3485659" cy="646331"/>
          </a:xfrm>
          <a:custGeom>
            <a:avLst/>
            <a:gdLst>
              <a:gd name="T0" fmla="*/ 2147483646 w 21600"/>
              <a:gd name="T1" fmla="*/ 0 h 1"/>
              <a:gd name="T2" fmla="*/ 2147483646 w 21600"/>
              <a:gd name="T3" fmla="*/ 0 h 1"/>
              <a:gd name="T4" fmla="*/ 2147483646 w 21600"/>
              <a:gd name="T5" fmla="*/ 0 h 1"/>
              <a:gd name="T6" fmla="*/ 2147483646 w 21600"/>
              <a:gd name="T7" fmla="*/ 0 h 1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1"/>
              <a:gd name="T14" fmla="*/ 21600 w 21600"/>
              <a:gd name="T15" fmla="*/ 1 h 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1">
                <a:moveTo>
                  <a:pt x="0" y="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 marL="38100" indent="-381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Insight</a:t>
            </a:r>
            <a:endParaRPr lang="ko-KR" altLang="ko-KR" sz="120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>
              <a:lnSpc>
                <a:spcPct val="150000"/>
              </a:lnSpc>
              <a:buSzPct val="100000"/>
              <a:buFontTx/>
              <a:buChar char="-"/>
            </a:pPr>
            <a:r>
              <a:rPr lang="en-US" altLang="ko-KR" sz="12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혼잡도별</a:t>
            </a:r>
            <a:r>
              <a:rPr lang="ko-KR" altLang="en-US" sz="12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등급지</a:t>
            </a:r>
            <a:r>
              <a:rPr lang="ko-KR" altLang="en-US" sz="12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분리 후 </a:t>
            </a:r>
            <a:r>
              <a:rPr lang="ko-KR" altLang="en-US" sz="1200" dirty="0" err="1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등급지별</a:t>
            </a:r>
            <a:r>
              <a:rPr lang="ko-KR" altLang="en-US" sz="12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관리방안 마련</a:t>
            </a:r>
            <a:endParaRPr lang="en-US" altLang="ko-KR" sz="120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52" name="AutoShape 12" descr="줄무늬가 있는 오른쪽 화살표 2"/>
          <p:cNvSpPr>
            <a:spLocks/>
          </p:cNvSpPr>
          <p:nvPr/>
        </p:nvSpPr>
        <p:spPr bwMode="auto">
          <a:xfrm rot="5400000">
            <a:off x="9591530" y="2964854"/>
            <a:ext cx="398463" cy="417513"/>
          </a:xfrm>
          <a:custGeom>
            <a:avLst/>
            <a:gdLst>
              <a:gd name="T0" fmla="*/ 67799679 w 21600"/>
              <a:gd name="T1" fmla="*/ 77995662 h 21600"/>
              <a:gd name="T2" fmla="*/ 67799679 w 21600"/>
              <a:gd name="T3" fmla="*/ 77995662 h 21600"/>
              <a:gd name="T4" fmla="*/ 67799679 w 21600"/>
              <a:gd name="T5" fmla="*/ 77995662 h 21600"/>
              <a:gd name="T6" fmla="*/ 67799679 w 21600"/>
              <a:gd name="T7" fmla="*/ 7799566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5400"/>
                </a:moveTo>
                <a:lnTo>
                  <a:pt x="675" y="5400"/>
                </a:lnTo>
                <a:lnTo>
                  <a:pt x="675" y="16200"/>
                </a:lnTo>
                <a:lnTo>
                  <a:pt x="0" y="16200"/>
                </a:lnTo>
                <a:lnTo>
                  <a:pt x="0" y="5400"/>
                </a:lnTo>
                <a:close/>
                <a:moveTo>
                  <a:pt x="1350" y="5400"/>
                </a:moveTo>
                <a:lnTo>
                  <a:pt x="2700" y="5400"/>
                </a:lnTo>
                <a:lnTo>
                  <a:pt x="2700" y="16200"/>
                </a:lnTo>
                <a:lnTo>
                  <a:pt x="1350" y="16200"/>
                </a:lnTo>
                <a:lnTo>
                  <a:pt x="1350" y="5400"/>
                </a:lnTo>
                <a:close/>
                <a:moveTo>
                  <a:pt x="3375" y="5400"/>
                </a:moveTo>
                <a:lnTo>
                  <a:pt x="10800" y="5400"/>
                </a:lnTo>
                <a:lnTo>
                  <a:pt x="10800" y="0"/>
                </a:lnTo>
                <a:lnTo>
                  <a:pt x="21600" y="10800"/>
                </a:lnTo>
                <a:lnTo>
                  <a:pt x="10800" y="21600"/>
                </a:lnTo>
                <a:lnTo>
                  <a:pt x="10800" y="16200"/>
                </a:lnTo>
                <a:lnTo>
                  <a:pt x="3375" y="16200"/>
                </a:lnTo>
                <a:lnTo>
                  <a:pt x="3375" y="5400"/>
                </a:lnTo>
                <a:close/>
              </a:path>
            </a:pathLst>
          </a:custGeom>
          <a:solidFill>
            <a:srgbClr val="003F8A"/>
          </a:solidFill>
          <a:ln w="12700" cap="flat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45720" rIns="45720" anchor="ctr"/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671839" y="5008176"/>
            <a:ext cx="4405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D</a:t>
            </a:r>
            <a:endParaRPr lang="ko-KR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431329" y="5019205"/>
            <a:ext cx="4405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</a:t>
            </a:r>
            <a:endParaRPr lang="ko-KR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810848" y="5019909"/>
            <a:ext cx="4405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B</a:t>
            </a:r>
            <a:endParaRPr lang="ko-KR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976032" y="5019909"/>
            <a:ext cx="4405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A</a:t>
            </a:r>
            <a:endParaRPr lang="ko-KR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50442"/>
              </p:ext>
            </p:extLst>
          </p:nvPr>
        </p:nvGraphicFramePr>
        <p:xfrm>
          <a:off x="7640412" y="4148090"/>
          <a:ext cx="4036475" cy="1867025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766736">
                  <a:extLst>
                    <a:ext uri="{9D8B030D-6E8A-4147-A177-3AD203B41FA5}">
                      <a16:colId xmlns:a16="http://schemas.microsoft.com/office/drawing/2014/main" val="994480225"/>
                    </a:ext>
                  </a:extLst>
                </a:gridCol>
                <a:gridCol w="3269739">
                  <a:extLst>
                    <a:ext uri="{9D8B030D-6E8A-4147-A177-3AD203B41FA5}">
                      <a16:colId xmlns:a16="http://schemas.microsoft.com/office/drawing/2014/main" val="4141497301"/>
                    </a:ext>
                  </a:extLst>
                </a:gridCol>
              </a:tblGrid>
              <a:tr h="3734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등급지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R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필요 정책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L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92530206"/>
                  </a:ext>
                </a:extLst>
              </a:tr>
              <a:tr h="37340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A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R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혼잡도 예방을 위한 안전교육</a:t>
                      </a:r>
                      <a:r>
                        <a:rPr lang="en-US" altLang="ko-KR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, </a:t>
                      </a:r>
                      <a:r>
                        <a:rPr lang="ko-KR" altLang="en-US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혼잡도 해소 추가 방안 마련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L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59647032"/>
                  </a:ext>
                </a:extLst>
              </a:tr>
              <a:tr h="37340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B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R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혼잡도 예방을 위한 안전교육</a:t>
                      </a:r>
                      <a:r>
                        <a:rPr lang="en-US" altLang="ko-KR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, </a:t>
                      </a:r>
                      <a:r>
                        <a:rPr lang="ko-KR" altLang="en-US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혼잡도 해소 방안 마련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L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66265751"/>
                  </a:ext>
                </a:extLst>
              </a:tr>
              <a:tr h="37340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C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R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효율적 관리를 위한 방안 마련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L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42778586"/>
                  </a:ext>
                </a:extLst>
              </a:tr>
              <a:tr h="37340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D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R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이용고객 증대를 위한 체육 장려 마련</a:t>
                      </a:r>
                      <a:endParaRPr lang="ko-KR" altLang="en-US" sz="11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87938" marR="87938" marT="43969" marB="43969" anchor="ctr">
                    <a:lnL w="3175" cap="flat" cmpd="sng" algn="ctr">
                      <a:solidFill>
                        <a:srgbClr val="003F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68374489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5641061" y="1864303"/>
            <a:ext cx="0" cy="2963729"/>
          </a:xfrm>
          <a:prstGeom prst="line">
            <a:avLst/>
          </a:prstGeom>
          <a:ln>
            <a:solidFill>
              <a:srgbClr val="0E4A8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4327976" y="1864302"/>
            <a:ext cx="0" cy="2963729"/>
          </a:xfrm>
          <a:prstGeom prst="line">
            <a:avLst/>
          </a:prstGeom>
          <a:ln>
            <a:solidFill>
              <a:srgbClr val="0E4A8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>
            <a:off x="2682169" y="1864303"/>
            <a:ext cx="0" cy="2963729"/>
          </a:xfrm>
          <a:prstGeom prst="line">
            <a:avLst/>
          </a:prstGeom>
          <a:ln>
            <a:solidFill>
              <a:srgbClr val="0E4A8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AutoShape 8"/>
          <p:cNvSpPr>
            <a:spLocks/>
          </p:cNvSpPr>
          <p:nvPr/>
        </p:nvSpPr>
        <p:spPr bwMode="auto">
          <a:xfrm>
            <a:off x="8007518" y="1871878"/>
            <a:ext cx="3485659" cy="923330"/>
          </a:xfrm>
          <a:custGeom>
            <a:avLst/>
            <a:gdLst>
              <a:gd name="T0" fmla="*/ 2147483646 w 21600"/>
              <a:gd name="T1" fmla="*/ 0 h 1"/>
              <a:gd name="T2" fmla="*/ 2147483646 w 21600"/>
              <a:gd name="T3" fmla="*/ 0 h 1"/>
              <a:gd name="T4" fmla="*/ 2147483646 w 21600"/>
              <a:gd name="T5" fmla="*/ 0 h 1"/>
              <a:gd name="T6" fmla="*/ 2147483646 w 21600"/>
              <a:gd name="T7" fmla="*/ 0 h 1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1"/>
              <a:gd name="T14" fmla="*/ 21600 w 21600"/>
              <a:gd name="T15" fmla="*/ 1 h 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1">
                <a:moveTo>
                  <a:pt x="0" y="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 marL="38100" indent="-381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세부 내용</a:t>
            </a:r>
            <a:r>
              <a:rPr lang="ko-KR" altLang="ko-KR" sz="1200" dirty="0" smtClean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endParaRPr lang="ko-KR" altLang="ko-KR" sz="120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>
              <a:lnSpc>
                <a:spcPct val="150000"/>
              </a:lnSpc>
              <a:buSzPct val="100000"/>
              <a:buFontTx/>
              <a:buChar char="-"/>
            </a:pPr>
            <a:r>
              <a:rPr lang="en-US" altLang="ko-KR" sz="12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지역별 총 인구 대비 시설 수의 확연한 편차</a:t>
            </a:r>
            <a:endParaRPr lang="en-US" altLang="ko-KR" sz="120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>
              <a:lnSpc>
                <a:spcPct val="150000"/>
              </a:lnSpc>
              <a:buSzPct val="100000"/>
              <a:buFontTx/>
              <a:buChar char="-"/>
            </a:pPr>
            <a:r>
              <a:rPr lang="en-US" altLang="ko-KR" sz="12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수도권 및 광역시의 시설 사용시 혼잡 예상</a:t>
            </a:r>
            <a:endParaRPr lang="ko-KR" altLang="ko-KR" sz="1200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grpSp>
        <p:nvGrpSpPr>
          <p:cNvPr id="51" name="그룹 50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53" name="그룹 52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55" name="그룹 54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64" name="Picture 3" descr="Google Shape;133;p25"/>
                <p:cNvPicPr>
                  <a:picLocks noChangeAspect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65" name="TextBox 64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58" name="그룹 57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59" name="타원 58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0" name="타원 59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1" name="타원 60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타원 61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3" name="타원 62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54" name="타원 53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4930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7672518" y="1708065"/>
            <a:ext cx="4251733" cy="1334231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67629" y="390291"/>
            <a:ext cx="3207825" cy="618228"/>
            <a:chOff x="267629" y="390291"/>
            <a:chExt cx="3207825" cy="61822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16962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세부 내용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82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lang="en-US" altLang="ko-KR" dirty="0">
                  <a:solidFill>
                    <a:srgbClr val="003F8A"/>
                  </a:solidFill>
                  <a:latin typeface="Pretendard"/>
                  <a:ea typeface="Pretendard"/>
                </a:rPr>
                <a:t>4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sp>
        <p:nvSpPr>
          <p:cNvPr id="44" name="Text Box 13" descr="Google Shape;147;p26"/>
          <p:cNvSpPr txBox="1">
            <a:spLocks/>
          </p:cNvSpPr>
          <p:nvPr/>
        </p:nvSpPr>
        <p:spPr bwMode="auto">
          <a:xfrm>
            <a:off x="481567" y="1254623"/>
            <a:ext cx="3468688" cy="382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"/>
                <a:ea typeface="Pretendard"/>
                <a:sym typeface="Helvetica" panose="020B0604020202020204" pitchFamily="34" charset="0"/>
              </a:rPr>
              <a:t>스포츠센터 수강신청 </a:t>
            </a:r>
            <a:r>
              <a:rPr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"/>
                <a:ea typeface="Pretendard"/>
                <a:sym typeface="Helvetica" panose="020B0604020202020204" pitchFamily="34" charset="0"/>
              </a:rPr>
              <a:t>TOP20</a:t>
            </a:r>
            <a:endParaRPr kumimoji="0" lang="ko-KR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Pretendard"/>
              <a:ea typeface="Pretendard"/>
              <a:sym typeface="Helvetica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804073" y="6483537"/>
            <a:ext cx="387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11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80509" y="5374138"/>
            <a:ext cx="895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혼잡도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48" name="AutoShape 8"/>
          <p:cNvSpPr>
            <a:spLocks/>
          </p:cNvSpPr>
          <p:nvPr/>
        </p:nvSpPr>
        <p:spPr bwMode="auto">
          <a:xfrm>
            <a:off x="7731872" y="1772373"/>
            <a:ext cx="4261292" cy="1107996"/>
          </a:xfrm>
          <a:custGeom>
            <a:avLst/>
            <a:gdLst>
              <a:gd name="T0" fmla="*/ 2147483646 w 21600"/>
              <a:gd name="T1" fmla="*/ 0 h 1"/>
              <a:gd name="T2" fmla="*/ 2147483646 w 21600"/>
              <a:gd name="T3" fmla="*/ 0 h 1"/>
              <a:gd name="T4" fmla="*/ 2147483646 w 21600"/>
              <a:gd name="T5" fmla="*/ 0 h 1"/>
              <a:gd name="T6" fmla="*/ 2147483646 w 21600"/>
              <a:gd name="T7" fmla="*/ 0 h 1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1"/>
              <a:gd name="T14" fmla="*/ 21600 w 21600"/>
              <a:gd name="T15" fmla="*/ 1 h 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1">
                <a:moveTo>
                  <a:pt x="0" y="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 marL="38100" indent="-381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세부 내용</a:t>
            </a:r>
            <a:r>
              <a:rPr lang="ko-KR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endParaRPr lang="ko-KR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>
              <a:lnSpc>
                <a:spcPct val="150000"/>
              </a:lnSpc>
              <a:buSzPct val="100000"/>
              <a:buFontTx/>
              <a:buChar char="-"/>
              <a:defRPr/>
            </a:pP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상위 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5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개에 해당하는 종목은 시간의 흐름에 관계없이 상위권 순위를 차지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>
              <a:lnSpc>
                <a:spcPct val="150000"/>
              </a:lnSpc>
              <a:buSzPct val="100000"/>
              <a:buFontTx/>
              <a:buChar char="-"/>
              <a:defRPr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방학 특강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,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악기 교실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,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노래 교실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등 스포츠 강좌가 아닌 다른 강좌들도 포함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0" indent="0">
              <a:lnSpc>
                <a:spcPct val="150000"/>
              </a:lnSpc>
              <a:buSzPct val="100000"/>
              <a:defRPr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- </a:t>
            </a:r>
            <a:r>
              <a:rPr lang="ko-KR" altLang="en-US" sz="11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트램폴린과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같은 </a:t>
            </a:r>
            <a:r>
              <a:rPr lang="ko-KR" altLang="en-US" sz="11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뉴스포츠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포함</a:t>
            </a:r>
            <a:endParaRPr lang="ko-KR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52" name="AutoShape 12" descr="줄무늬가 있는 오른쪽 화살표 2"/>
          <p:cNvSpPr>
            <a:spLocks/>
          </p:cNvSpPr>
          <p:nvPr/>
        </p:nvSpPr>
        <p:spPr bwMode="auto">
          <a:xfrm rot="5400000">
            <a:off x="9704432" y="3163293"/>
            <a:ext cx="398463" cy="417513"/>
          </a:xfrm>
          <a:custGeom>
            <a:avLst/>
            <a:gdLst>
              <a:gd name="T0" fmla="*/ 67799679 w 21600"/>
              <a:gd name="T1" fmla="*/ 77995662 h 21600"/>
              <a:gd name="T2" fmla="*/ 67799679 w 21600"/>
              <a:gd name="T3" fmla="*/ 77995662 h 21600"/>
              <a:gd name="T4" fmla="*/ 67799679 w 21600"/>
              <a:gd name="T5" fmla="*/ 77995662 h 21600"/>
              <a:gd name="T6" fmla="*/ 67799679 w 21600"/>
              <a:gd name="T7" fmla="*/ 7799566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5400"/>
                </a:moveTo>
                <a:lnTo>
                  <a:pt x="675" y="5400"/>
                </a:lnTo>
                <a:lnTo>
                  <a:pt x="675" y="16200"/>
                </a:lnTo>
                <a:lnTo>
                  <a:pt x="0" y="16200"/>
                </a:lnTo>
                <a:lnTo>
                  <a:pt x="0" y="5400"/>
                </a:lnTo>
                <a:close/>
                <a:moveTo>
                  <a:pt x="1350" y="5400"/>
                </a:moveTo>
                <a:lnTo>
                  <a:pt x="2700" y="5400"/>
                </a:lnTo>
                <a:lnTo>
                  <a:pt x="2700" y="16200"/>
                </a:lnTo>
                <a:lnTo>
                  <a:pt x="1350" y="16200"/>
                </a:lnTo>
                <a:lnTo>
                  <a:pt x="1350" y="5400"/>
                </a:lnTo>
                <a:close/>
                <a:moveTo>
                  <a:pt x="3375" y="5400"/>
                </a:moveTo>
                <a:lnTo>
                  <a:pt x="10800" y="5400"/>
                </a:lnTo>
                <a:lnTo>
                  <a:pt x="10800" y="0"/>
                </a:lnTo>
                <a:lnTo>
                  <a:pt x="21600" y="10800"/>
                </a:lnTo>
                <a:lnTo>
                  <a:pt x="10800" y="21600"/>
                </a:lnTo>
                <a:lnTo>
                  <a:pt x="10800" y="16200"/>
                </a:lnTo>
                <a:lnTo>
                  <a:pt x="3375" y="16200"/>
                </a:lnTo>
                <a:lnTo>
                  <a:pt x="3375" y="5400"/>
                </a:lnTo>
                <a:close/>
              </a:path>
            </a:pathLst>
          </a:custGeom>
          <a:solidFill>
            <a:srgbClr val="003F8A"/>
          </a:solidFill>
          <a:ln w="12700" cap="flat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45720" rIns="4572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31" name="Text Box 13" descr="Google Shape;147;p26"/>
          <p:cNvSpPr txBox="1">
            <a:spLocks/>
          </p:cNvSpPr>
          <p:nvPr/>
        </p:nvSpPr>
        <p:spPr bwMode="auto">
          <a:xfrm>
            <a:off x="3655949" y="491384"/>
            <a:ext cx="3468688" cy="382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스포츠센터 수강신청 현황</a:t>
            </a:r>
            <a:endParaRPr kumimoji="0" lang="ko-KR" altLang="ko-KR" sz="13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700869" y="3691782"/>
            <a:ext cx="4251733" cy="2268443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AutoShape 8"/>
          <p:cNvSpPr>
            <a:spLocks/>
          </p:cNvSpPr>
          <p:nvPr/>
        </p:nvSpPr>
        <p:spPr bwMode="auto">
          <a:xfrm>
            <a:off x="7723433" y="4002464"/>
            <a:ext cx="4149901" cy="1615827"/>
          </a:xfrm>
          <a:custGeom>
            <a:avLst/>
            <a:gdLst>
              <a:gd name="T0" fmla="*/ 2147483646 w 21600"/>
              <a:gd name="T1" fmla="*/ 0 h 1"/>
              <a:gd name="T2" fmla="*/ 2147483646 w 21600"/>
              <a:gd name="T3" fmla="*/ 0 h 1"/>
              <a:gd name="T4" fmla="*/ 2147483646 w 21600"/>
              <a:gd name="T5" fmla="*/ 0 h 1"/>
              <a:gd name="T6" fmla="*/ 2147483646 w 21600"/>
              <a:gd name="T7" fmla="*/ 0 h 1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1"/>
              <a:gd name="T14" fmla="*/ 21600 w 21600"/>
              <a:gd name="T15" fmla="*/ 1 h 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1">
                <a:moveTo>
                  <a:pt x="0" y="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 marL="38100" indent="-381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Insight</a:t>
            </a:r>
            <a:endParaRPr lang="ko-KR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>
              <a:lnSpc>
                <a:spcPct val="150000"/>
              </a:lnSpc>
              <a:buSzPct val="100000"/>
              <a:buFontTx/>
              <a:buChar char="-"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관심도가 높은 상위 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5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개의 종목에 대해 앞으로 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큰 변화가 없을 것으로 예상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>
              <a:lnSpc>
                <a:spcPct val="150000"/>
              </a:lnSpc>
              <a:buSzPct val="100000"/>
              <a:buFontTx/>
              <a:buChar char="-"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해당 종목들의 유지와 관리를 위한 장기적인 플랜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필요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>
              <a:lnSpc>
                <a:spcPct val="150000"/>
              </a:lnSpc>
              <a:buSzPct val="100000"/>
              <a:buFontTx/>
              <a:buChar char="-"/>
            </a:pP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특히 상위 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5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개 항목 중 두가지를 차지하고 있는 수중스포츠는 수영장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0" indent="0">
              <a:lnSpc>
                <a:spcPct val="150000"/>
              </a:lnSpc>
              <a:buSzPct val="100000"/>
            </a:pP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확충에 대한 국민들의 수요를 나타내고 있으며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,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이는 생존 수영 교육과도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0" indent="0">
              <a:lnSpc>
                <a:spcPct val="150000"/>
              </a:lnSpc>
              <a:buSzPct val="100000"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직결되는 부분으로 대규모 시설 투자 및 장기적 플랜이 필요할 것으로 판단</a:t>
            </a:r>
            <a:endParaRPr lang="ko-KR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82" name="Line 5" descr="직선 연결선 2"/>
          <p:cNvSpPr>
            <a:spLocks noChangeShapeType="1"/>
          </p:cNvSpPr>
          <p:nvPr/>
        </p:nvSpPr>
        <p:spPr bwMode="auto">
          <a:xfrm flipH="1">
            <a:off x="3542841" y="531465"/>
            <a:ext cx="0" cy="369332"/>
          </a:xfrm>
          <a:prstGeom prst="line">
            <a:avLst/>
          </a:prstGeom>
          <a:ln w="12700">
            <a:solidFill>
              <a:schemeClr val="tx1"/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83" name="그룹 82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84" name="그룹 83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86" name="그룹 85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93" name="Picture 3" descr="Google Shape;133;p25"/>
                <p:cNvPicPr>
                  <a:picLocks noChangeAspect="1"/>
                </p:cNvPicPr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94" name="TextBox 93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87" name="그룹 86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88" name="타원 87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타원 88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타원 89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1" name="타원 90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2" name="타원 91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85" name="타원 84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CA0A4ED3-05C3-BE53-3B36-7BF78DC8AF3D}"/>
              </a:ext>
            </a:extLst>
          </p:cNvPr>
          <p:cNvSpPr/>
          <p:nvPr/>
        </p:nvSpPr>
        <p:spPr>
          <a:xfrm>
            <a:off x="481567" y="1708065"/>
            <a:ext cx="6870578" cy="42521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96" name="Text Box 13" descr="Google Shape;147;p26"/>
          <p:cNvSpPr txBox="1">
            <a:spLocks/>
          </p:cNvSpPr>
          <p:nvPr/>
        </p:nvSpPr>
        <p:spPr bwMode="auto">
          <a:xfrm>
            <a:off x="481567" y="1254623"/>
            <a:ext cx="3468688" cy="382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"/>
                <a:ea typeface="Pretendard"/>
                <a:sym typeface="Helvetica" panose="020B0604020202020204" pitchFamily="34" charset="0"/>
              </a:rPr>
              <a:t>스포츠센터 수강신청 </a:t>
            </a:r>
            <a:r>
              <a:rPr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"/>
                <a:ea typeface="Pretendard"/>
                <a:sym typeface="Helvetica" panose="020B0604020202020204" pitchFamily="34" charset="0"/>
              </a:rPr>
              <a:t>TOP20</a:t>
            </a:r>
            <a:endParaRPr kumimoji="0" lang="ko-KR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Pretendard"/>
              <a:ea typeface="Pretendard"/>
              <a:sym typeface="Helvetica" panose="020B0604020202020204" pitchFamily="34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380509" y="5374138"/>
            <a:ext cx="895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혼잡도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pic>
        <p:nvPicPr>
          <p:cNvPr id="98" name="Picture 14" descr="그림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4"/>
          <a:stretch/>
        </p:blipFill>
        <p:spPr bwMode="auto">
          <a:xfrm>
            <a:off x="672680" y="2010380"/>
            <a:ext cx="6509327" cy="3779162"/>
          </a:xfrm>
          <a:prstGeom prst="rect">
            <a:avLst/>
          </a:prstGeom>
          <a:noFill/>
          <a:ln w="3175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99" name="TextBox 98"/>
          <p:cNvSpPr txBox="1"/>
          <p:nvPr/>
        </p:nvSpPr>
        <p:spPr>
          <a:xfrm>
            <a:off x="4085538" y="1708066"/>
            <a:ext cx="5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2021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206266" y="1708065"/>
            <a:ext cx="5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1864226" y="1708997"/>
            <a:ext cx="5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2020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99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95843" y="1753641"/>
            <a:ext cx="6452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endParaRPr lang="ko-KR" altLang="en-US" sz="14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5064137" y="2859842"/>
            <a:ext cx="6432409" cy="3293478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5086748" y="1548691"/>
            <a:ext cx="6432409" cy="845684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endParaRPr lang="ko-KR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A0A4ED3-05C3-BE53-3B36-7BF78DC8AF3D}"/>
              </a:ext>
            </a:extLst>
          </p:cNvPr>
          <p:cNvSpPr/>
          <p:nvPr/>
        </p:nvSpPr>
        <p:spPr>
          <a:xfrm>
            <a:off x="481568" y="1529541"/>
            <a:ext cx="4108906" cy="46614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67629" y="390291"/>
            <a:ext cx="6367064" cy="618228"/>
            <a:chOff x="267629" y="390291"/>
            <a:chExt cx="6367064" cy="61822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16962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세부 내용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82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4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7" name="Text Box 2" descr="Google Shape;143;p26"/>
            <p:cNvSpPr txBox="1">
              <a:spLocks/>
            </p:cNvSpPr>
            <p:nvPr/>
          </p:nvSpPr>
          <p:spPr bwMode="auto">
            <a:xfrm>
              <a:off x="3750206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지역별 동호회</a:t>
              </a:r>
              <a:r>
                <a:rPr lang="ko-KR" altLang="en-US" sz="1300" dirty="0">
                  <a:solidFill>
                    <a:schemeClr val="tx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</a:t>
              </a:r>
              <a:r>
                <a:rPr lang="ko-KR" altLang="en-US" sz="1300" dirty="0" smtClean="0">
                  <a:solidFill>
                    <a:schemeClr val="tx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현황</a:t>
              </a:r>
              <a:endParaRPr kumimoji="0" lang="ko-KR" altLang="ko-KR" sz="13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</p:grpSp>
      <p:sp>
        <p:nvSpPr>
          <p:cNvPr id="44" name="Text Box 13" descr="Google Shape;147;p26"/>
          <p:cNvSpPr txBox="1">
            <a:spLocks/>
          </p:cNvSpPr>
          <p:nvPr/>
        </p:nvSpPr>
        <p:spPr bwMode="auto">
          <a:xfrm>
            <a:off x="481568" y="1153446"/>
            <a:ext cx="3468688" cy="382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noProof="0" dirty="0" smtClean="0">
                <a:solidFill>
                  <a:schemeClr val="tx1"/>
                </a:solidFill>
                <a:latin typeface="Pretendard"/>
                <a:ea typeface="Pretendard"/>
                <a:sym typeface="Helvetica" panose="020B0604020202020204" pitchFamily="34" charset="0"/>
              </a:rPr>
              <a:t>지역별 동호회 수 데이터</a:t>
            </a:r>
            <a:endParaRPr kumimoji="0" lang="ko-KR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retendard"/>
              <a:ea typeface="Pretendard"/>
              <a:sym typeface="Helvetica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804073" y="6483537"/>
            <a:ext cx="387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12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80509" y="5374138"/>
            <a:ext cx="895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혼잡도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51" name="Text Box 11"/>
          <p:cNvSpPr txBox="1">
            <a:spLocks/>
          </p:cNvSpPr>
          <p:nvPr/>
        </p:nvSpPr>
        <p:spPr bwMode="auto">
          <a:xfrm>
            <a:off x="5423717" y="4655209"/>
            <a:ext cx="6364855" cy="13619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 marL="33338" indent="-33338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Insight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선수출신 코치에게 지도를 받고자 하는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잠재수요 존재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정보부족으로 인한 배우고자 하는 사람과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가르치고자 하는 사람간의 연계의 어려움 존재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동호회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,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학교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,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단체 등에서 선수출신코치를 초대하여 강습 받는 사례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협회에서 동호회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,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학교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,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단체 등으로 지도자를 파견하는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사례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52" name="AutoShape 12" descr="줄무늬가 있는 오른쪽 화살표 2"/>
          <p:cNvSpPr>
            <a:spLocks/>
          </p:cNvSpPr>
          <p:nvPr/>
        </p:nvSpPr>
        <p:spPr bwMode="auto">
          <a:xfrm rot="5400000">
            <a:off x="8198157" y="2440415"/>
            <a:ext cx="398463" cy="417513"/>
          </a:xfrm>
          <a:custGeom>
            <a:avLst/>
            <a:gdLst>
              <a:gd name="T0" fmla="*/ 67799679 w 21600"/>
              <a:gd name="T1" fmla="*/ 77995662 h 21600"/>
              <a:gd name="T2" fmla="*/ 67799679 w 21600"/>
              <a:gd name="T3" fmla="*/ 77995662 h 21600"/>
              <a:gd name="T4" fmla="*/ 67799679 w 21600"/>
              <a:gd name="T5" fmla="*/ 77995662 h 21600"/>
              <a:gd name="T6" fmla="*/ 67799679 w 21600"/>
              <a:gd name="T7" fmla="*/ 7799566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5400"/>
                </a:moveTo>
                <a:lnTo>
                  <a:pt x="675" y="5400"/>
                </a:lnTo>
                <a:lnTo>
                  <a:pt x="675" y="16200"/>
                </a:lnTo>
                <a:lnTo>
                  <a:pt x="0" y="16200"/>
                </a:lnTo>
                <a:lnTo>
                  <a:pt x="0" y="5400"/>
                </a:lnTo>
                <a:close/>
                <a:moveTo>
                  <a:pt x="1350" y="5400"/>
                </a:moveTo>
                <a:lnTo>
                  <a:pt x="2700" y="5400"/>
                </a:lnTo>
                <a:lnTo>
                  <a:pt x="2700" y="16200"/>
                </a:lnTo>
                <a:lnTo>
                  <a:pt x="1350" y="16200"/>
                </a:lnTo>
                <a:lnTo>
                  <a:pt x="1350" y="5400"/>
                </a:lnTo>
                <a:close/>
                <a:moveTo>
                  <a:pt x="3375" y="5400"/>
                </a:moveTo>
                <a:lnTo>
                  <a:pt x="10800" y="5400"/>
                </a:lnTo>
                <a:lnTo>
                  <a:pt x="10800" y="0"/>
                </a:lnTo>
                <a:lnTo>
                  <a:pt x="21600" y="10800"/>
                </a:lnTo>
                <a:lnTo>
                  <a:pt x="10800" y="21600"/>
                </a:lnTo>
                <a:lnTo>
                  <a:pt x="10800" y="16200"/>
                </a:lnTo>
                <a:lnTo>
                  <a:pt x="3375" y="16200"/>
                </a:lnTo>
                <a:lnTo>
                  <a:pt x="3375" y="5400"/>
                </a:lnTo>
                <a:close/>
              </a:path>
            </a:pathLst>
          </a:custGeom>
          <a:solidFill>
            <a:srgbClr val="003F8A"/>
          </a:solidFill>
          <a:ln w="12700" cap="flat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45720" rIns="4572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pic>
        <p:nvPicPr>
          <p:cNvPr id="21" name="Picture 13" descr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46" y="1637210"/>
            <a:ext cx="3446260" cy="4467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35" name="그룹 34"/>
          <p:cNvGrpSpPr/>
          <p:nvPr/>
        </p:nvGrpSpPr>
        <p:grpSpPr>
          <a:xfrm>
            <a:off x="5446940" y="3006984"/>
            <a:ext cx="2932590" cy="1593862"/>
            <a:chOff x="5566689" y="3988266"/>
            <a:chExt cx="2932590" cy="1593862"/>
          </a:xfrm>
        </p:grpSpPr>
        <p:sp>
          <p:nvSpPr>
            <p:cNvPr id="6" name="직사각형 5"/>
            <p:cNvSpPr/>
            <p:nvPr/>
          </p:nvSpPr>
          <p:spPr>
            <a:xfrm>
              <a:off x="5655798" y="4381799"/>
              <a:ext cx="282918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강원대학교 </a:t>
              </a:r>
              <a:r>
                <a:rPr lang="ko-KR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현역 탁구 선수를 코치로 초빙하여 진행하는 주 </a:t>
              </a:r>
              <a:r>
                <a:rPr lang="en-US" altLang="ko-KR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2</a:t>
              </a:r>
              <a:r>
                <a:rPr lang="ko-KR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회 전문 레슨을 통해 여느 생활체육 클럽 못지않는 탁구 실력을 갖추어 가고 </a:t>
              </a:r>
              <a:r>
                <a:rPr lang="ko-KR" alt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있습니다 </a:t>
              </a:r>
              <a:endParaRPr lang="en-US" altLang="ko-KR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/>
                <a:ea typeface="Pretendard Light" panose="02000403000000020004" pitchFamily="50" charset="-127"/>
              </a:endParaRPr>
            </a:p>
            <a:p>
              <a:endPara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"/>
                <a:ea typeface="Pretendard Light" panose="02000403000000020004" pitchFamily="50" charset="-127"/>
              </a:endParaRPr>
            </a:p>
            <a:p>
              <a:pPr algn="r"/>
              <a:r>
                <a:rPr lang="en-US" altLang="ko-KR" sz="9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</a:rPr>
                <a:t> -</a:t>
              </a:r>
              <a:r>
                <a:rPr lang="en-US" altLang="ko-KR" sz="9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</a:rPr>
                <a:t>boditech</a:t>
              </a:r>
              <a:r>
                <a:rPr lang="en-US" altLang="ko-KR" sz="9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</a:rPr>
                <a:t>(2020.09.30</a:t>
              </a:r>
              <a:r>
                <a:rPr lang="en-US" altLang="ko-KR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</a:rPr>
                <a:t>)</a:t>
              </a:r>
              <a:endParaRPr lang="ko-KR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endParaRPr>
            </a:p>
            <a:p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566689" y="3988266"/>
              <a:ext cx="2932590" cy="1570243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743752" y="4112068"/>
              <a:ext cx="24764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“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건강하고 활기찬 직장생활의 동반자</a:t>
              </a: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…”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8446030" y="3134932"/>
            <a:ext cx="2959615" cy="1307417"/>
            <a:chOff x="8620436" y="4115666"/>
            <a:chExt cx="2959615" cy="1307417"/>
          </a:xfrm>
        </p:grpSpPr>
        <p:sp>
          <p:nvSpPr>
            <p:cNvPr id="8" name="직사각형 7"/>
            <p:cNvSpPr/>
            <p:nvPr/>
          </p:nvSpPr>
          <p:spPr>
            <a:xfrm>
              <a:off x="8620436" y="4530531"/>
              <a:ext cx="2959615" cy="8925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협회는 </a:t>
              </a:r>
              <a:r>
                <a:rPr lang="en-US" altLang="ko-KR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"</a:t>
              </a:r>
              <a:r>
                <a:rPr lang="ko-KR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은퇴선수들은 정보가 부족해 다양한 활동에 </a:t>
              </a:r>
              <a:endParaRPr lang="en-US" altLang="ko-KR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r>
                <a:rPr lang="ko-KR" alt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적극적으로 </a:t>
              </a:r>
              <a:r>
                <a:rPr lang="ko-KR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참여하지 못하고 있다</a:t>
              </a:r>
              <a:r>
                <a:rPr lang="en-US" altLang="ko-KR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"</a:t>
              </a:r>
              <a:r>
                <a:rPr lang="ko-KR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며 </a:t>
              </a:r>
              <a:r>
                <a:rPr lang="en-US" altLang="ko-KR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"</a:t>
              </a:r>
              <a:r>
                <a:rPr lang="ko-KR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이에 협회는 </a:t>
              </a:r>
              <a:endParaRPr lang="en-US" altLang="ko-KR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r>
                <a:rPr lang="ko-KR" alt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은퇴선수 </a:t>
              </a:r>
              <a:r>
                <a:rPr lang="ko-KR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풀을 구성해 정보를 공유할 예정</a:t>
              </a:r>
              <a:r>
                <a:rPr lang="en-US" altLang="ko-KR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"</a:t>
              </a:r>
              <a:r>
                <a:rPr lang="ko-KR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이라고 </a:t>
              </a:r>
              <a:r>
                <a:rPr lang="ko-KR" alt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전했다</a:t>
              </a:r>
              <a:endParaRPr lang="en-US" altLang="ko-KR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endPara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algn="r"/>
              <a:r>
                <a:rPr lang="en-US" altLang="ko-KR" sz="9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-</a:t>
              </a:r>
              <a:r>
                <a:rPr lang="ko-KR" altLang="en-US" sz="9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한경스포츠</a:t>
              </a:r>
              <a:r>
                <a:rPr lang="en-US" altLang="ko-KR" sz="9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(2021.04.13)</a:t>
              </a:r>
              <a:endPara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643045" y="4115666"/>
              <a:ext cx="247642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“</a:t>
              </a:r>
              <a:r>
                <a:rPr lang="ko-KR" altLang="en-US" sz="11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배구협회</a:t>
              </a: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은퇴선수 정보공유센터 운영</a:t>
              </a: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…</a:t>
              </a:r>
              <a:r>
                <a:rPr lang="ko-KR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동호회 지도자 파견</a:t>
              </a:r>
              <a:r>
                <a:rPr lang="en-US" altLang="ko-KR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”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35586" y="1599274"/>
            <a:ext cx="6170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세부 내용</a:t>
            </a:r>
            <a:r>
              <a:rPr lang="ko-KR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</a:t>
            </a:r>
            <a:endParaRPr lang="en-US" altLang="ko-KR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지역별 동호회 수가 그 지역의 인구와 거의 비례하나</a:t>
            </a:r>
            <a:r>
              <a:rPr lang="en-US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, 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경상북도의 경우 인구에 비해 동호회 수가 많음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동호회 수가 많은 지역일수록 스포츠 강좌에 대한 수요가 높을 것이라고 판단됨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8464987" y="3036561"/>
            <a:ext cx="2893202" cy="1570243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Line 5" descr="직선 연결선 2"/>
          <p:cNvSpPr>
            <a:spLocks noChangeShapeType="1"/>
          </p:cNvSpPr>
          <p:nvPr/>
        </p:nvSpPr>
        <p:spPr bwMode="auto">
          <a:xfrm flipH="1">
            <a:off x="3544783" y="531465"/>
            <a:ext cx="0" cy="369332"/>
          </a:xfrm>
          <a:prstGeom prst="line">
            <a:avLst/>
          </a:prstGeom>
          <a:ln w="12700">
            <a:solidFill>
              <a:schemeClr val="tx1"/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/>
          </a:p>
        </p:txBody>
      </p:sp>
      <p:grpSp>
        <p:nvGrpSpPr>
          <p:cNvPr id="53" name="그룹 52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54" name="그룹 53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59" name="그룹 58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66" name="Picture 3" descr="Google Shape;133;p25"/>
                <p:cNvPicPr>
                  <a:picLocks noChangeAspect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67" name="TextBox 66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60" name="그룹 59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61" name="타원 60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타원 61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3" name="타원 62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타원 63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5" name="타원 64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57" name="타원 56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646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67629" y="390291"/>
            <a:ext cx="4010929" cy="618228"/>
            <a:chOff x="267629" y="390291"/>
            <a:chExt cx="4010929" cy="61822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24994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세부 내용 종합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82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lang="en-US" altLang="ko-KR" dirty="0">
                  <a:solidFill>
                    <a:srgbClr val="003F8A"/>
                  </a:solidFill>
                  <a:latin typeface="Pretendard"/>
                  <a:ea typeface="Pretendard"/>
                </a:rPr>
                <a:t>4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11804073" y="6483537"/>
            <a:ext cx="387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13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3044809"/>
              </p:ext>
            </p:extLst>
          </p:nvPr>
        </p:nvGraphicFramePr>
        <p:xfrm>
          <a:off x="452990" y="1697781"/>
          <a:ext cx="6813100" cy="4021374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056665">
                  <a:extLst>
                    <a:ext uri="{9D8B030D-6E8A-4147-A177-3AD203B41FA5}">
                      <a16:colId xmlns:a16="http://schemas.microsoft.com/office/drawing/2014/main" val="994480225"/>
                    </a:ext>
                  </a:extLst>
                </a:gridCol>
                <a:gridCol w="4756435">
                  <a:extLst>
                    <a:ext uri="{9D8B030D-6E8A-4147-A177-3AD203B41FA5}">
                      <a16:colId xmlns:a16="http://schemas.microsoft.com/office/drawing/2014/main" val="4141497301"/>
                    </a:ext>
                  </a:extLst>
                </a:gridCol>
              </a:tblGrid>
              <a:tr h="5744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분석대상</a:t>
                      </a:r>
                      <a:endParaRPr lang="ko-KR" altLang="en-US" sz="16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F8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분석결과 및 </a:t>
                      </a:r>
                      <a:r>
                        <a:rPr lang="en-US" altLang="ko-KR" sz="16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Insight</a:t>
                      </a:r>
                      <a:endParaRPr lang="ko-KR" altLang="en-US" sz="16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F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530206"/>
                  </a:ext>
                </a:extLst>
              </a:tr>
              <a:tr h="5744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은퇴선수 실태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평균 은퇴 나이 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24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세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,</a:t>
                      </a:r>
                      <a:r>
                        <a:rPr lang="en-US" altLang="ko-KR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은퇴 후 진로에 대한 고민</a:t>
                      </a:r>
                      <a:endParaRPr lang="en-US" altLang="ko-KR" sz="1200" baseline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  <a:p>
                      <a:pPr algn="l" latinLnBrk="1"/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은퇴선수 지원 프로그램의 전문적인 관리 필요</a:t>
                      </a:r>
                      <a:endParaRPr lang="en-US" altLang="ko-KR" sz="1200" baseline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647032"/>
                  </a:ext>
                </a:extLst>
              </a:tr>
              <a:tr h="5744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스포츠에 대한 사회 전반</a:t>
                      </a:r>
                      <a:endParaRPr lang="en-US" altLang="ko-KR" sz="12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관심도 증가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생활체육 참여율</a:t>
                      </a:r>
                      <a:r>
                        <a:rPr lang="en-US" altLang="ko-KR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, 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일상 생활 속 </a:t>
                      </a:r>
                      <a:r>
                        <a:rPr lang="en-US" altLang="ko-KR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(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예능</a:t>
                      </a:r>
                      <a:r>
                        <a:rPr lang="en-US" altLang="ko-KR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, SNS 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등</a:t>
                      </a:r>
                      <a:r>
                        <a:rPr lang="en-US" altLang="ko-KR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) 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스포츠에 대한 노출 빈도 증가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6265751"/>
                  </a:ext>
                </a:extLst>
              </a:tr>
              <a:tr h="5744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연도별 체력측정 현황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국민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체력 수준</a:t>
                      </a:r>
                      <a:r>
                        <a:rPr lang="en-US" altLang="ko-KR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, 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건강에 대한 인식 수준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상향 평준화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2778586"/>
                  </a:ext>
                </a:extLst>
              </a:tr>
              <a:tr h="5744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인구대비 체육시설 수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등급지별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혼잡도</a:t>
                      </a:r>
                      <a:r>
                        <a:rPr lang="en-US" altLang="ko-KR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해결 및 활성화 방안 마련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374489"/>
                  </a:ext>
                </a:extLst>
              </a:tr>
              <a:tr h="5744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스포츠센터 수강신청 현황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종목들의 유지와 관리를 위한 장기적인 플랜 구체화</a:t>
                      </a:r>
                      <a:endParaRPr lang="ko-KR" altLang="ko-KR" sz="12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Helvetica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5897251"/>
                  </a:ext>
                </a:extLst>
              </a:tr>
              <a:tr h="5744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전국 동호회 수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선수와 생활체육인의 원활한 정보공유 및 연계방안 마련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7636301"/>
                  </a:ext>
                </a:extLst>
              </a:tr>
            </a:tbl>
          </a:graphicData>
        </a:graphic>
      </p:graphicFrame>
      <p:sp>
        <p:nvSpPr>
          <p:cNvPr id="16" name="AutoShape 12" descr="줄무늬가 있는 오른쪽 화살표 2"/>
          <p:cNvSpPr>
            <a:spLocks/>
          </p:cNvSpPr>
          <p:nvPr/>
        </p:nvSpPr>
        <p:spPr bwMode="auto">
          <a:xfrm>
            <a:off x="7513742" y="3691244"/>
            <a:ext cx="589777" cy="508223"/>
          </a:xfrm>
          <a:custGeom>
            <a:avLst/>
            <a:gdLst>
              <a:gd name="T0" fmla="*/ 67799679 w 21600"/>
              <a:gd name="T1" fmla="*/ 77995662 h 21600"/>
              <a:gd name="T2" fmla="*/ 67799679 w 21600"/>
              <a:gd name="T3" fmla="*/ 77995662 h 21600"/>
              <a:gd name="T4" fmla="*/ 67799679 w 21600"/>
              <a:gd name="T5" fmla="*/ 77995662 h 21600"/>
              <a:gd name="T6" fmla="*/ 67799679 w 21600"/>
              <a:gd name="T7" fmla="*/ 7799566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5400"/>
                </a:moveTo>
                <a:lnTo>
                  <a:pt x="675" y="5400"/>
                </a:lnTo>
                <a:lnTo>
                  <a:pt x="675" y="16200"/>
                </a:lnTo>
                <a:lnTo>
                  <a:pt x="0" y="16200"/>
                </a:lnTo>
                <a:lnTo>
                  <a:pt x="0" y="5400"/>
                </a:lnTo>
                <a:close/>
                <a:moveTo>
                  <a:pt x="1350" y="5400"/>
                </a:moveTo>
                <a:lnTo>
                  <a:pt x="2700" y="5400"/>
                </a:lnTo>
                <a:lnTo>
                  <a:pt x="2700" y="16200"/>
                </a:lnTo>
                <a:lnTo>
                  <a:pt x="1350" y="16200"/>
                </a:lnTo>
                <a:lnTo>
                  <a:pt x="1350" y="5400"/>
                </a:lnTo>
                <a:close/>
                <a:moveTo>
                  <a:pt x="3375" y="5400"/>
                </a:moveTo>
                <a:lnTo>
                  <a:pt x="10800" y="5400"/>
                </a:lnTo>
                <a:lnTo>
                  <a:pt x="10800" y="0"/>
                </a:lnTo>
                <a:lnTo>
                  <a:pt x="21600" y="10800"/>
                </a:lnTo>
                <a:lnTo>
                  <a:pt x="10800" y="21600"/>
                </a:lnTo>
                <a:lnTo>
                  <a:pt x="10800" y="16200"/>
                </a:lnTo>
                <a:lnTo>
                  <a:pt x="3375" y="16200"/>
                </a:lnTo>
                <a:lnTo>
                  <a:pt x="3375" y="5400"/>
                </a:lnTo>
                <a:close/>
              </a:path>
            </a:pathLst>
          </a:custGeom>
          <a:solidFill>
            <a:srgbClr val="003F8A"/>
          </a:solidFill>
          <a:ln w="12700" cap="flat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45720" rIns="45720" anchor="ctr"/>
          <a:lstStyle/>
          <a:p>
            <a:endParaRPr lang="ko-KR" altLang="en-US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037140"/>
              </p:ext>
            </p:extLst>
          </p:nvPr>
        </p:nvGraphicFramePr>
        <p:xfrm>
          <a:off x="8361754" y="1697781"/>
          <a:ext cx="3420995" cy="4077552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420995">
                  <a:extLst>
                    <a:ext uri="{9D8B030D-6E8A-4147-A177-3AD203B41FA5}">
                      <a16:colId xmlns:a16="http://schemas.microsoft.com/office/drawing/2014/main" val="616029008"/>
                    </a:ext>
                  </a:extLst>
                </a:gridCol>
              </a:tblGrid>
              <a:tr h="579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은퇴선수가</a:t>
                      </a:r>
                      <a:endParaRPr lang="en-US" altLang="ko-KR" sz="1600" dirty="0" smtClean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나의 코치가 된다면</a:t>
                      </a:r>
                      <a:r>
                        <a:rPr lang="en-US" altLang="ko-KR" sz="1600" dirty="0" smtClean="0"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?</a:t>
                      </a:r>
                      <a:endParaRPr lang="ko-KR" altLang="en-US" sz="1600" dirty="0"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noFill/>
                      <a:prstDash val="solid"/>
                      <a:miter lim="800000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F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4686771"/>
                  </a:ext>
                </a:extLst>
              </a:tr>
              <a:tr h="3441692">
                <a:tc>
                  <a:txBody>
                    <a:bodyPr/>
                    <a:lstStyle/>
                    <a:p>
                      <a:pPr latinLnBrk="1">
                        <a:lnSpc>
                          <a:spcPct val="20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- </a:t>
                      </a:r>
                      <a:r>
                        <a:rPr lang="ko-KR" altLang="en-US" sz="1200" dirty="0" err="1" smtClean="0">
                          <a:solidFill>
                            <a:srgbClr val="FF0000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강사풀</a:t>
                      </a:r>
                      <a:r>
                        <a:rPr lang="ko-KR" altLang="en-US" sz="1200" dirty="0" smtClean="0">
                          <a:solidFill>
                            <a:srgbClr val="FF0000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구축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을 통해 은퇴선수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진로문제 보완</a:t>
                      </a:r>
                      <a:endParaRPr lang="en-US" altLang="ko-KR" sz="1200" baseline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  <a:p>
                      <a:pPr latinLnBrk="1">
                        <a:lnSpc>
                          <a:spcPct val="200000"/>
                        </a:lnSpc>
                      </a:pPr>
                      <a:r>
                        <a:rPr lang="en-US" altLang="ko-KR" sz="1200" dirty="0" smtClean="0"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- </a:t>
                      </a:r>
                      <a:r>
                        <a:rPr lang="ko-KR" altLang="en-US" sz="1200" dirty="0" smtClean="0">
                          <a:solidFill>
                            <a:srgbClr val="FF0000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상향된 국민체력 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및 인식에 걸맞는 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프로그램</a:t>
                      </a:r>
                      <a:r>
                        <a:rPr lang="ko-KR" altLang="en-US" sz="1200" baseline="0" dirty="0" smtClean="0">
                          <a:solidFill>
                            <a:srgbClr val="003F8A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보급</a:t>
                      </a:r>
                      <a:endParaRPr lang="en-US" altLang="ko-KR" sz="1200" baseline="0" dirty="0" smtClean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  <a:p>
                      <a:pPr latinLnBrk="1">
                        <a:lnSpc>
                          <a:spcPct val="200000"/>
                        </a:lnSpc>
                      </a:pPr>
                      <a:r>
                        <a:rPr lang="ko-KR" altLang="en-US" sz="1200" baseline="0" dirty="0" smtClean="0"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</a:t>
                      </a:r>
                      <a:r>
                        <a:rPr lang="en-US" altLang="ko-KR" sz="1200" baseline="0" dirty="0" smtClean="0"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- </a:t>
                      </a:r>
                      <a:r>
                        <a:rPr lang="ko-KR" altLang="en-US" sz="1200" baseline="0" dirty="0" smtClean="0"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다양한 종목의 </a:t>
                      </a:r>
                      <a:r>
                        <a:rPr lang="ko-KR" altLang="en-US" sz="1200" baseline="0" dirty="0" smtClean="0">
                          <a:solidFill>
                            <a:srgbClr val="FF0000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스포츠 강좌 제공</a:t>
                      </a:r>
                      <a:r>
                        <a:rPr lang="en-US" altLang="ko-KR" sz="1200" baseline="0" dirty="0" smtClean="0">
                          <a:solidFill>
                            <a:srgbClr val="003F8A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, </a:t>
                      </a:r>
                      <a:r>
                        <a:rPr lang="ko-KR" altLang="en-US" sz="12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효율적 정보공유</a:t>
                      </a:r>
                      <a:endParaRPr lang="en-US" altLang="ko-KR" sz="1200" b="0" i="0" kern="1200" baseline="0" dirty="0" smtClean="0">
                        <a:solidFill>
                          <a:srgbClr val="FF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200" baseline="0" dirty="0" smtClean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 smtClean="0">
                          <a:solidFill>
                            <a:srgbClr val="FF0000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          </a:t>
                      </a:r>
                      <a:r>
                        <a:rPr lang="ko-KR" altLang="en-US" sz="1400" baseline="0" dirty="0" smtClean="0">
                          <a:solidFill>
                            <a:srgbClr val="FF0000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긍정적인 효과</a:t>
                      </a:r>
                      <a:r>
                        <a:rPr lang="ko-KR" altLang="en-US" sz="1400" baseline="0" dirty="0" smtClean="0"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를 가져올 것으로 예상</a:t>
                      </a:r>
                      <a:endParaRPr lang="ko-KR" altLang="en-US" sz="1400" dirty="0" smtClean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marL="148180" marR="148180" marT="74090" marB="74090" anchor="ctr">
                    <a:lnL w="6350" cap="flat" cmpd="sng" algn="ctr">
                      <a:noFill/>
                      <a:prstDash val="solid"/>
                      <a:miter lim="800000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575670"/>
                  </a:ext>
                </a:extLst>
              </a:tr>
            </a:tbl>
          </a:graphicData>
        </a:graphic>
      </p:graphicFrame>
      <p:grpSp>
        <p:nvGrpSpPr>
          <p:cNvPr id="31" name="그룹 30"/>
          <p:cNvGrpSpPr/>
          <p:nvPr/>
        </p:nvGrpSpPr>
        <p:grpSpPr>
          <a:xfrm>
            <a:off x="6998842" y="0"/>
            <a:ext cx="5184449" cy="357188"/>
            <a:chOff x="7007551" y="0"/>
            <a:chExt cx="5184449" cy="357188"/>
          </a:xfrm>
        </p:grpSpPr>
        <p:grpSp>
          <p:nvGrpSpPr>
            <p:cNvPr id="32" name="그룹 31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35" name="그룹 34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43" name="Picture 3" descr="Google Shape;133;p25"/>
                <p:cNvPicPr>
                  <a:picLocks noChangeAspect="1"/>
                </p:cNvPicPr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44" name="TextBox 43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36" name="그룹 35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37" name="타원 36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34" name="타원 33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613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/>
          <p:cNvSpPr/>
          <p:nvPr/>
        </p:nvSpPr>
        <p:spPr>
          <a:xfrm>
            <a:off x="6460446" y="1299447"/>
            <a:ext cx="5500161" cy="5136301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67628" y="1305098"/>
            <a:ext cx="6057651" cy="5136301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0590415" y="6441399"/>
            <a:ext cx="1080654" cy="374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67629" y="390291"/>
            <a:ext cx="5534097" cy="618228"/>
            <a:chOff x="267629" y="390291"/>
            <a:chExt cx="5534097" cy="61822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8931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결론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1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5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6" name="Text Box 2" descr="Google Shape;143;p26"/>
            <p:cNvSpPr txBox="1">
              <a:spLocks/>
            </p:cNvSpPr>
            <p:nvPr/>
          </p:nvSpPr>
          <p:spPr bwMode="auto">
            <a:xfrm>
              <a:off x="2917239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방향제시</a:t>
              </a:r>
              <a:endParaRPr kumimoji="0" lang="ko-KR" altLang="ko-KR" sz="13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1804073" y="6483537"/>
            <a:ext cx="424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14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9095528" y="3495917"/>
            <a:ext cx="1851730" cy="345030"/>
            <a:chOff x="5637282" y="6227930"/>
            <a:chExt cx="1851730" cy="345030"/>
          </a:xfrm>
        </p:grpSpPr>
        <p:sp>
          <p:nvSpPr>
            <p:cNvPr id="114" name="모서리가 둥근 직사각형 113"/>
            <p:cNvSpPr/>
            <p:nvPr/>
          </p:nvSpPr>
          <p:spPr>
            <a:xfrm>
              <a:off x="5637282" y="6227930"/>
              <a:ext cx="1620490" cy="345030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5754873" y="6270540"/>
              <a:ext cx="17341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개인 또는 단체의 평가</a:t>
              </a:r>
              <a:endPara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sp>
        <p:nvSpPr>
          <p:cNvPr id="182" name="TextBox 181"/>
          <p:cNvSpPr txBox="1"/>
          <p:nvPr/>
        </p:nvSpPr>
        <p:spPr>
          <a:xfrm>
            <a:off x="6600887" y="4043861"/>
            <a:ext cx="55318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검색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6708248" y="1802132"/>
            <a:ext cx="2095696" cy="1761350"/>
            <a:chOff x="479217" y="2944746"/>
            <a:chExt cx="2733667" cy="1938033"/>
          </a:xfrm>
        </p:grpSpPr>
        <p:grpSp>
          <p:nvGrpSpPr>
            <p:cNvPr id="132" name="그룹 131"/>
            <p:cNvGrpSpPr/>
            <p:nvPr/>
          </p:nvGrpSpPr>
          <p:grpSpPr>
            <a:xfrm>
              <a:off x="479217" y="3197559"/>
              <a:ext cx="2733667" cy="1685220"/>
              <a:chOff x="242870" y="5200656"/>
              <a:chExt cx="2682643" cy="1206436"/>
            </a:xfrm>
          </p:grpSpPr>
          <p:sp>
            <p:nvSpPr>
              <p:cNvPr id="127" name="모서리가 둥근 직사각형 126"/>
              <p:cNvSpPr/>
              <p:nvPr/>
            </p:nvSpPr>
            <p:spPr>
              <a:xfrm>
                <a:off x="290351" y="5200656"/>
                <a:ext cx="2635162" cy="1206436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1132286" y="5339323"/>
                <a:ext cx="106585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플랫폼 이름</a:t>
                </a:r>
                <a:endPara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  <p:sp>
            <p:nvSpPr>
              <p:cNvPr id="131" name="TextBox 130"/>
              <p:cNvSpPr txBox="1"/>
              <p:nvPr/>
            </p:nvSpPr>
            <p:spPr>
              <a:xfrm>
                <a:off x="242870" y="5751657"/>
                <a:ext cx="2542458" cy="363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강사 선발 프로세스를 </a:t>
                </a:r>
                <a:endParaRPr kumimoji="0" lang="en-US" altLang="ko-KR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마친 강사들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pic>
            <p:nvPicPr>
              <p:cNvPr id="123" name="그림 122"/>
              <p:cNvPicPr>
                <a:picLocks noChangeAspect="1"/>
              </p:cNvPicPr>
              <p:nvPr/>
            </p:nvPicPr>
            <p:blipFill rotWithShape="1">
              <a:blip r:embed="rId2"/>
              <a:srcRect l="861" t="3120" r="802"/>
              <a:stretch/>
            </p:blipFill>
            <p:spPr>
              <a:xfrm>
                <a:off x="1041482" y="5384516"/>
                <a:ext cx="1109403" cy="240607"/>
              </a:xfrm>
              <a:prstGeom prst="rect">
                <a:avLst/>
              </a:prstGeom>
              <a:solidFill>
                <a:schemeClr val="tx1"/>
              </a:solidFill>
            </p:spPr>
          </p:pic>
        </p:grpSp>
        <p:sp>
          <p:nvSpPr>
            <p:cNvPr id="13" name="모서리가 둥근 직사각형 12"/>
            <p:cNvSpPr/>
            <p:nvPr/>
          </p:nvSpPr>
          <p:spPr>
            <a:xfrm>
              <a:off x="1102120" y="2944746"/>
              <a:ext cx="1487979" cy="320830"/>
            </a:xfrm>
            <a:prstGeom prst="roundRect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플랫폼 제작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57200" y="1789118"/>
            <a:ext cx="2737361" cy="1782841"/>
            <a:chOff x="1376037" y="1440901"/>
            <a:chExt cx="2737361" cy="1782841"/>
          </a:xfrm>
        </p:grpSpPr>
        <p:grpSp>
          <p:nvGrpSpPr>
            <p:cNvPr id="150" name="그룹 149"/>
            <p:cNvGrpSpPr/>
            <p:nvPr/>
          </p:nvGrpSpPr>
          <p:grpSpPr>
            <a:xfrm>
              <a:off x="1376037" y="1609916"/>
              <a:ext cx="2737361" cy="1613826"/>
              <a:chOff x="-8651" y="4733487"/>
              <a:chExt cx="2804580" cy="1613826"/>
            </a:xfrm>
          </p:grpSpPr>
          <p:sp>
            <p:nvSpPr>
              <p:cNvPr id="146" name="모서리가 둥근 직사각형 145"/>
              <p:cNvSpPr/>
              <p:nvPr/>
            </p:nvSpPr>
            <p:spPr>
              <a:xfrm>
                <a:off x="-8651" y="4733487"/>
                <a:ext cx="2804580" cy="1613826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262363" y="4914026"/>
                <a:ext cx="24720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은퇴선수 강사 지원 신청서 양식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148" name="TextBox 147"/>
              <p:cNvSpPr txBox="1"/>
              <p:nvPr/>
            </p:nvSpPr>
            <p:spPr>
              <a:xfrm>
                <a:off x="187314" y="5235579"/>
                <a:ext cx="1245481" cy="9387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marR="0" lvl="0" indent="-1714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성별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171450" marR="0" lvl="0" indent="-1714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지역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171450" marR="0" lvl="0" indent="-1714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최종 학위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171450" marR="0" lvl="0" indent="-1714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입상 경력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171450" marR="0" lvl="0" indent="-1714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소지 자격증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  <p:sp>
            <p:nvSpPr>
              <p:cNvPr id="149" name="TextBox 148"/>
              <p:cNvSpPr txBox="1"/>
              <p:nvPr/>
            </p:nvSpPr>
            <p:spPr>
              <a:xfrm>
                <a:off x="1206738" y="5260250"/>
                <a:ext cx="1417183" cy="9387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marR="0" lvl="0" indent="-2857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종목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285750" marR="0" lvl="0" indent="-2857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지도 경력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285750" marR="0" lvl="0" indent="-2857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지도 가능 운동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285750" marR="0" lvl="0" indent="-2857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이동 가능 지역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285750" marR="0" lvl="0" indent="-2857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현재 일하는 곳</a:t>
                </a:r>
                <a:endPara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</p:grpSp>
        <p:sp>
          <p:nvSpPr>
            <p:cNvPr id="70" name="모서리가 둥근 직사각형 69"/>
            <p:cNvSpPr/>
            <p:nvPr/>
          </p:nvSpPr>
          <p:spPr>
            <a:xfrm>
              <a:off x="1763796" y="1440901"/>
              <a:ext cx="1918742" cy="296687"/>
            </a:xfrm>
            <a:prstGeom prst="roundRect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은퇴선수 강사 모집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6657233" y="4692253"/>
            <a:ext cx="2124209" cy="1320267"/>
            <a:chOff x="9185233" y="2458564"/>
            <a:chExt cx="1921464" cy="775883"/>
          </a:xfrm>
        </p:grpSpPr>
        <p:grpSp>
          <p:nvGrpSpPr>
            <p:cNvPr id="116" name="그룹 115"/>
            <p:cNvGrpSpPr/>
            <p:nvPr/>
          </p:nvGrpSpPr>
          <p:grpSpPr>
            <a:xfrm>
              <a:off x="9185233" y="2572904"/>
              <a:ext cx="1921464" cy="661543"/>
              <a:chOff x="175826" y="4686961"/>
              <a:chExt cx="2917359" cy="1054731"/>
            </a:xfrm>
          </p:grpSpPr>
          <p:sp>
            <p:nvSpPr>
              <p:cNvPr id="109" name="모서리가 둥근 직사각형 108"/>
              <p:cNvSpPr/>
              <p:nvPr/>
            </p:nvSpPr>
            <p:spPr>
              <a:xfrm>
                <a:off x="175826" y="4686961"/>
                <a:ext cx="2917359" cy="1054731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398288" y="5214327"/>
                <a:ext cx="1150654" cy="4037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marR="0" lvl="0" indent="-2857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종목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285750" marR="0" lvl="0" indent="-2857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지역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799132" y="4887316"/>
                <a:ext cx="2154964" cy="2595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플랫폼 가입 양식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  <p:sp>
          <p:nvSpPr>
            <p:cNvPr id="65" name="모서리가 둥근 직사각형 64"/>
            <p:cNvSpPr/>
            <p:nvPr/>
          </p:nvSpPr>
          <p:spPr>
            <a:xfrm>
              <a:off x="9484781" y="2458564"/>
              <a:ext cx="1345959" cy="205124"/>
            </a:xfrm>
            <a:prstGeom prst="roundRect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개인 또는 단체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035430" y="2849541"/>
              <a:ext cx="1053207" cy="352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성별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  <a:p>
              <a:pPr marL="285750" marR="0" lvl="0" indent="-2857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질병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  <a:p>
              <a:pPr marL="285750" marR="0" lvl="0" indent="-2857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희망사항</a:t>
              </a:r>
              <a:endPara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971458" y="4206728"/>
            <a:ext cx="1632327" cy="962537"/>
            <a:chOff x="6484860" y="1359909"/>
            <a:chExt cx="1632327" cy="893937"/>
          </a:xfrm>
        </p:grpSpPr>
        <p:grpSp>
          <p:nvGrpSpPr>
            <p:cNvPr id="157" name="그룹 156"/>
            <p:cNvGrpSpPr/>
            <p:nvPr/>
          </p:nvGrpSpPr>
          <p:grpSpPr>
            <a:xfrm>
              <a:off x="6484860" y="1516177"/>
              <a:ext cx="1632327" cy="737669"/>
              <a:chOff x="8035391" y="3294466"/>
              <a:chExt cx="2375314" cy="548897"/>
            </a:xfrm>
          </p:grpSpPr>
          <p:sp>
            <p:nvSpPr>
              <p:cNvPr id="154" name="모서리가 둥근 직사각형 153"/>
              <p:cNvSpPr/>
              <p:nvPr/>
            </p:nvSpPr>
            <p:spPr>
              <a:xfrm>
                <a:off x="8035391" y="3294466"/>
                <a:ext cx="2375314" cy="548897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  <p:sp>
            <p:nvSpPr>
              <p:cNvPr id="155" name="TextBox 154"/>
              <p:cNvSpPr txBox="1"/>
              <p:nvPr/>
            </p:nvSpPr>
            <p:spPr>
              <a:xfrm>
                <a:off x="8090399" y="3455021"/>
                <a:ext cx="2139975" cy="297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marR="0" lvl="0" indent="-2857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성범죄 이력 조회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285750" marR="0" lvl="0" indent="-28575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지원 항목 점수화</a:t>
                </a:r>
                <a:endPara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</p:grpSp>
        <p:sp>
          <p:nvSpPr>
            <p:cNvPr id="74" name="모서리가 둥근 직사각형 73"/>
            <p:cNvSpPr/>
            <p:nvPr/>
          </p:nvSpPr>
          <p:spPr>
            <a:xfrm>
              <a:off x="6565722" y="1359909"/>
              <a:ext cx="1470601" cy="296687"/>
            </a:xfrm>
            <a:prstGeom prst="roundRect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선발 조건 확인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3814655" y="1789118"/>
            <a:ext cx="2124209" cy="1794588"/>
            <a:chOff x="9935984" y="1441943"/>
            <a:chExt cx="2124209" cy="1794588"/>
          </a:xfrm>
        </p:grpSpPr>
        <p:grpSp>
          <p:nvGrpSpPr>
            <p:cNvPr id="139" name="그룹 138"/>
            <p:cNvGrpSpPr/>
            <p:nvPr/>
          </p:nvGrpSpPr>
          <p:grpSpPr>
            <a:xfrm>
              <a:off x="9935984" y="1618907"/>
              <a:ext cx="2124209" cy="1617624"/>
              <a:chOff x="123391" y="4650317"/>
              <a:chExt cx="2917359" cy="1613826"/>
            </a:xfrm>
          </p:grpSpPr>
          <p:sp>
            <p:nvSpPr>
              <p:cNvPr id="133" name="모서리가 둥근 직사각형 132"/>
              <p:cNvSpPr/>
              <p:nvPr/>
            </p:nvSpPr>
            <p:spPr>
              <a:xfrm>
                <a:off x="123391" y="4650317"/>
                <a:ext cx="2917359" cy="1613826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  <p:sp>
            <p:nvSpPr>
              <p:cNvPr id="137" name="TextBox 136"/>
              <p:cNvSpPr txBox="1"/>
              <p:nvPr/>
            </p:nvSpPr>
            <p:spPr>
              <a:xfrm>
                <a:off x="363319" y="5180599"/>
                <a:ext cx="2611154" cy="9027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marR="0" lvl="0" indent="-17145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성인지 감수성 교육 이수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171450" marR="0" lvl="0" indent="-17145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체육 기본 교과목 이수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171450" marR="0" lvl="0" indent="-17145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교수법 이수</a:t>
                </a:r>
                <a:endParaRPr kumimoji="0" lang="en-US" altLang="ko-KR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  <a:p>
                <a:pPr marL="171450" marR="0" lvl="0" indent="-17145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"/>
                    <a:ea typeface="Pretendard"/>
                    <a:cs typeface="+mn-cs"/>
                  </a:rPr>
                  <a:t>적성 검사</a:t>
                </a:r>
                <a:endPara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endParaRPr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636153" y="4864351"/>
                <a:ext cx="1955770" cy="2763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강사 필수 이수 과목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  <p:sp>
          <p:nvSpPr>
            <p:cNvPr id="77" name="모서리가 둥근 직사각형 76"/>
            <p:cNvSpPr/>
            <p:nvPr/>
          </p:nvSpPr>
          <p:spPr>
            <a:xfrm>
              <a:off x="10031994" y="1441943"/>
              <a:ext cx="1918742" cy="296687"/>
            </a:xfrm>
            <a:prstGeom prst="roundRect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강사 필수 과목 이수</a:t>
              </a:r>
            </a:p>
          </p:txBody>
        </p:sp>
      </p:grpSp>
      <p:sp>
        <p:nvSpPr>
          <p:cNvPr id="80" name="모서리가 둥근 직사각형 79"/>
          <p:cNvSpPr/>
          <p:nvPr/>
        </p:nvSpPr>
        <p:spPr>
          <a:xfrm>
            <a:off x="4141460" y="4206728"/>
            <a:ext cx="1470601" cy="296687"/>
          </a:xfrm>
          <a:prstGeom prst="roundRect">
            <a:avLst/>
          </a:prstGeom>
          <a:solidFill>
            <a:srgbClr val="003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면접 후 선발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81" name="직사각형 80"/>
          <p:cNvSpPr/>
          <p:nvPr/>
        </p:nvSpPr>
        <p:spPr>
          <a:xfrm>
            <a:off x="4141460" y="5239154"/>
            <a:ext cx="1949511" cy="665812"/>
          </a:xfrm>
          <a:prstGeom prst="rect">
            <a:avLst/>
          </a:prstGeom>
          <a:solidFill>
            <a:srgbClr val="003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강사 선발 프로세스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10047319" y="5239154"/>
            <a:ext cx="1799878" cy="665812"/>
          </a:xfrm>
          <a:prstGeom prst="rect">
            <a:avLst/>
          </a:prstGeom>
          <a:solidFill>
            <a:srgbClr val="003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활용 프로세스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119" name="그룹 118"/>
          <p:cNvGrpSpPr/>
          <p:nvPr/>
        </p:nvGrpSpPr>
        <p:grpSpPr>
          <a:xfrm>
            <a:off x="9501150" y="2549251"/>
            <a:ext cx="906354" cy="345030"/>
            <a:chOff x="5637282" y="6227930"/>
            <a:chExt cx="1812706" cy="345030"/>
          </a:xfrm>
        </p:grpSpPr>
        <p:sp>
          <p:nvSpPr>
            <p:cNvPr id="120" name="모서리가 둥근 직사각형 119"/>
            <p:cNvSpPr/>
            <p:nvPr/>
          </p:nvSpPr>
          <p:spPr>
            <a:xfrm>
              <a:off x="5637282" y="6227930"/>
              <a:ext cx="1620490" cy="345030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5715850" y="6271495"/>
              <a:ext cx="173413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자격 평가</a:t>
              </a:r>
              <a:endPara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grpSp>
        <p:nvGrpSpPr>
          <p:cNvPr id="122" name="그룹 121"/>
          <p:cNvGrpSpPr/>
          <p:nvPr/>
        </p:nvGrpSpPr>
        <p:grpSpPr>
          <a:xfrm>
            <a:off x="8405009" y="2540830"/>
            <a:ext cx="853426" cy="345030"/>
            <a:chOff x="5637282" y="6227930"/>
            <a:chExt cx="1799346" cy="345030"/>
          </a:xfrm>
        </p:grpSpPr>
        <p:sp>
          <p:nvSpPr>
            <p:cNvPr id="124" name="모서리가 둥근 직사각형 123"/>
            <p:cNvSpPr/>
            <p:nvPr/>
          </p:nvSpPr>
          <p:spPr>
            <a:xfrm>
              <a:off x="5637282" y="6227930"/>
              <a:ext cx="1620490" cy="345030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5702488" y="6271602"/>
              <a:ext cx="17341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자격 유지</a:t>
              </a:r>
              <a:endPara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sp>
        <p:nvSpPr>
          <p:cNvPr id="144" name="TextBox 143"/>
          <p:cNvSpPr txBox="1"/>
          <p:nvPr/>
        </p:nvSpPr>
        <p:spPr>
          <a:xfrm>
            <a:off x="7215572" y="4051342"/>
            <a:ext cx="55318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추천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7760670" y="4038188"/>
            <a:ext cx="55318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신청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8393517" y="4051342"/>
            <a:ext cx="55318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매칭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cxnSp>
        <p:nvCxnSpPr>
          <p:cNvPr id="95" name="직선 화살표 연결선 94"/>
          <p:cNvCxnSpPr/>
          <p:nvPr/>
        </p:nvCxnSpPr>
        <p:spPr>
          <a:xfrm>
            <a:off x="7221455" y="3762289"/>
            <a:ext cx="0" cy="795990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화살표 연결선 96"/>
          <p:cNvCxnSpPr/>
          <p:nvPr/>
        </p:nvCxnSpPr>
        <p:spPr>
          <a:xfrm flipV="1">
            <a:off x="7086287" y="3736284"/>
            <a:ext cx="0" cy="821996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V="1">
            <a:off x="9904469" y="2913467"/>
            <a:ext cx="0" cy="531031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화살표 연결선 134"/>
          <p:cNvCxnSpPr/>
          <p:nvPr/>
        </p:nvCxnSpPr>
        <p:spPr>
          <a:xfrm flipH="1">
            <a:off x="9167368" y="2721767"/>
            <a:ext cx="295908" cy="4500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직선 화살표 연결선 164"/>
          <p:cNvCxnSpPr/>
          <p:nvPr/>
        </p:nvCxnSpPr>
        <p:spPr>
          <a:xfrm>
            <a:off x="5863591" y="1937462"/>
            <a:ext cx="1256880" cy="0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2" name="그룹 161"/>
          <p:cNvGrpSpPr/>
          <p:nvPr/>
        </p:nvGrpSpPr>
        <p:grpSpPr>
          <a:xfrm>
            <a:off x="6079087" y="1786685"/>
            <a:ext cx="604770" cy="307777"/>
            <a:chOff x="7156998" y="4444542"/>
            <a:chExt cx="604770" cy="307777"/>
          </a:xfrm>
        </p:grpSpPr>
        <p:sp>
          <p:nvSpPr>
            <p:cNvPr id="163" name="모서리가 둥근 직사각형 162"/>
            <p:cNvSpPr/>
            <p:nvPr/>
          </p:nvSpPr>
          <p:spPr>
            <a:xfrm>
              <a:off x="7156998" y="4468645"/>
              <a:ext cx="588143" cy="237127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7208584" y="4444542"/>
              <a:ext cx="5531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등록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cxnSp>
        <p:nvCxnSpPr>
          <p:cNvPr id="169" name="직선 화살표 연결선 168"/>
          <p:cNvCxnSpPr/>
          <p:nvPr/>
        </p:nvCxnSpPr>
        <p:spPr>
          <a:xfrm>
            <a:off x="1820873" y="3642113"/>
            <a:ext cx="0" cy="498111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직선 화살표 연결선 170"/>
          <p:cNvCxnSpPr/>
          <p:nvPr/>
        </p:nvCxnSpPr>
        <p:spPr>
          <a:xfrm>
            <a:off x="2672349" y="4355071"/>
            <a:ext cx="1402183" cy="0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직선 화살표 연결선 172"/>
          <p:cNvCxnSpPr/>
          <p:nvPr/>
        </p:nvCxnSpPr>
        <p:spPr>
          <a:xfrm flipV="1">
            <a:off x="4907200" y="3618343"/>
            <a:ext cx="0" cy="475430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/>
          <p:cNvCxnSpPr/>
          <p:nvPr/>
        </p:nvCxnSpPr>
        <p:spPr>
          <a:xfrm>
            <a:off x="8383017" y="3773277"/>
            <a:ext cx="0" cy="795990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/>
          <p:cNvCxnSpPr/>
          <p:nvPr/>
        </p:nvCxnSpPr>
        <p:spPr>
          <a:xfrm flipV="1">
            <a:off x="8247849" y="3747272"/>
            <a:ext cx="0" cy="821996"/>
          </a:xfrm>
          <a:prstGeom prst="straightConnector1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꺾인 연결선 44"/>
          <p:cNvCxnSpPr/>
          <p:nvPr/>
        </p:nvCxnSpPr>
        <p:spPr>
          <a:xfrm flipV="1">
            <a:off x="8818018" y="3887896"/>
            <a:ext cx="1121478" cy="1488621"/>
          </a:xfrm>
          <a:prstGeom prst="bentConnector2">
            <a:avLst/>
          </a:prstGeom>
          <a:ln w="57150">
            <a:solidFill>
              <a:srgbClr val="003F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Line 5" descr="직선 연결선 2"/>
          <p:cNvSpPr>
            <a:spLocks noChangeShapeType="1"/>
          </p:cNvSpPr>
          <p:nvPr/>
        </p:nvSpPr>
        <p:spPr bwMode="auto">
          <a:xfrm flipH="1">
            <a:off x="2774497" y="531465"/>
            <a:ext cx="0" cy="369332"/>
          </a:xfrm>
          <a:prstGeom prst="line">
            <a:avLst/>
          </a:prstGeom>
          <a:ln w="12700">
            <a:solidFill>
              <a:schemeClr val="tx1"/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/>
          </a:p>
        </p:txBody>
      </p:sp>
      <p:grpSp>
        <p:nvGrpSpPr>
          <p:cNvPr id="96" name="그룹 95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100" name="그룹 99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102" name="그룹 101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111" name="Picture 3" descr="Google Shape;133;p25"/>
                <p:cNvPicPr>
                  <a:picLocks noChangeAspect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112" name="TextBox 111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103" name="그룹 102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104" name="타원 103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타원 104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6" name="타원 105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타원 106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타원 107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01" name="타원 100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5207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/>
          <p:cNvSpPr/>
          <p:nvPr/>
        </p:nvSpPr>
        <p:spPr>
          <a:xfrm>
            <a:off x="7613277" y="4984800"/>
            <a:ext cx="4066106" cy="1124734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/>
          <p:cNvSpPr/>
          <p:nvPr/>
        </p:nvSpPr>
        <p:spPr>
          <a:xfrm>
            <a:off x="640080" y="5014981"/>
            <a:ext cx="3907961" cy="1124734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8587047" y="2679800"/>
            <a:ext cx="2871485" cy="1124734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6628858" y="1057846"/>
            <a:ext cx="3084637" cy="1124734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90451" y="2725580"/>
            <a:ext cx="3360201" cy="1124734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9713495" y="6139715"/>
            <a:ext cx="2478505" cy="718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267629" y="390291"/>
            <a:ext cx="5534097" cy="618228"/>
            <a:chOff x="267629" y="390291"/>
            <a:chExt cx="5534097" cy="61822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8931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3200" b="1" dirty="0" smtClean="0">
                  <a:solidFill>
                    <a:srgbClr val="003F8A"/>
                  </a:solidFill>
                  <a:latin typeface="Pretendard"/>
                  <a:ea typeface="Pretendard"/>
                </a:rPr>
                <a:t>결론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1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lang="en-US" altLang="ko-KR" noProof="0" dirty="0">
                  <a:solidFill>
                    <a:srgbClr val="003F8A"/>
                  </a:solidFill>
                  <a:latin typeface="Pretendard"/>
                  <a:ea typeface="Pretendard"/>
                </a:rPr>
                <a:t>5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7" name="Text Box 2" descr="Google Shape;143;p26"/>
            <p:cNvSpPr txBox="1">
              <a:spLocks/>
            </p:cNvSpPr>
            <p:nvPr/>
          </p:nvSpPr>
          <p:spPr bwMode="auto">
            <a:xfrm>
              <a:off x="2917239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기대 효과</a:t>
              </a:r>
              <a:endParaRPr kumimoji="0" lang="ko-KR" altLang="ko-KR" sz="13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3492620" y="841135"/>
            <a:ext cx="5178490" cy="5549162"/>
            <a:chOff x="3527278" y="1024521"/>
            <a:chExt cx="5178490" cy="5549162"/>
          </a:xfrm>
          <a:solidFill>
            <a:srgbClr val="003F8A"/>
          </a:solidFill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6EFDF1AE-F40D-B8F1-8C66-168601E677D0}"/>
                </a:ext>
              </a:extLst>
            </p:cNvPr>
            <p:cNvCxnSpPr/>
            <p:nvPr/>
          </p:nvCxnSpPr>
          <p:spPr>
            <a:xfrm>
              <a:off x="6098440" y="2774133"/>
              <a:ext cx="0" cy="1192863"/>
            </a:xfrm>
            <a:prstGeom prst="line">
              <a:avLst/>
            </a:prstGeom>
            <a:grpFill/>
            <a:ln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DAF5488-8220-CE7A-4226-2AAA618ABF2E}"/>
                </a:ext>
              </a:extLst>
            </p:cNvPr>
            <p:cNvSpPr/>
            <p:nvPr/>
          </p:nvSpPr>
          <p:spPr>
            <a:xfrm>
              <a:off x="5216617" y="1024521"/>
              <a:ext cx="1758766" cy="17587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+mn-ea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 rot="2885474">
              <a:off x="3249807" y="2694825"/>
              <a:ext cx="2520064" cy="1965121"/>
              <a:chOff x="3560349" y="4352990"/>
              <a:chExt cx="2520064" cy="1965121"/>
            </a:xfrm>
            <a:grpFill/>
          </p:grpSpPr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3FD22BB3-E842-4560-62CF-12501000EE1D}"/>
                  </a:ext>
                </a:extLst>
              </p:cNvPr>
              <p:cNvCxnSpPr/>
              <p:nvPr/>
            </p:nvCxnSpPr>
            <p:spPr>
              <a:xfrm flipH="1">
                <a:off x="4792403" y="4352990"/>
                <a:ext cx="1288010" cy="774495"/>
              </a:xfrm>
              <a:prstGeom prst="line">
                <a:avLst/>
              </a:prstGeom>
              <a:grpFill/>
              <a:ln>
                <a:solidFill>
                  <a:schemeClr val="tx2">
                    <a:lumMod val="60000"/>
                    <a:lumOff val="4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4613163F-4800-6416-6992-818B149EFEC8}"/>
                  </a:ext>
                </a:extLst>
              </p:cNvPr>
              <p:cNvSpPr/>
              <p:nvPr/>
            </p:nvSpPr>
            <p:spPr>
              <a:xfrm>
                <a:off x="3560349" y="4559345"/>
                <a:ext cx="1758766" cy="17587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AFA02D0-5D0E-1AA9-114B-096519FFD6C3}"/>
                  </a:ext>
                </a:extLst>
              </p:cNvPr>
              <p:cNvSpPr txBox="1"/>
              <p:nvPr/>
            </p:nvSpPr>
            <p:spPr>
              <a:xfrm rot="18714526">
                <a:off x="3609399" y="5231501"/>
                <a:ext cx="1628972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latin typeface="+mn-ea"/>
                  </a:rPr>
                  <a:t>스포츠의 일상화</a:t>
                </a:r>
                <a:endParaRPr lang="ko-KR" altLang="en-US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5" name="그룹 4"/>
            <p:cNvGrpSpPr/>
            <p:nvPr/>
          </p:nvGrpSpPr>
          <p:grpSpPr>
            <a:xfrm rot="1466143">
              <a:off x="5581804" y="4420511"/>
              <a:ext cx="2606685" cy="1965124"/>
              <a:chOff x="6127464" y="4352987"/>
              <a:chExt cx="2606685" cy="1965124"/>
            </a:xfrm>
            <a:grpFill/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352CB706-7AA5-6244-3A1D-4CC314141D67}"/>
                  </a:ext>
                </a:extLst>
              </p:cNvPr>
              <p:cNvCxnSpPr/>
              <p:nvPr/>
            </p:nvCxnSpPr>
            <p:spPr>
              <a:xfrm>
                <a:off x="6127464" y="4352987"/>
                <a:ext cx="1072693" cy="679245"/>
              </a:xfrm>
              <a:prstGeom prst="line">
                <a:avLst/>
              </a:prstGeom>
              <a:grpFill/>
              <a:ln>
                <a:solidFill>
                  <a:schemeClr val="tx2">
                    <a:lumMod val="60000"/>
                    <a:lumOff val="4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200B240D-C52C-6832-CCF7-776926CC571F}"/>
                  </a:ext>
                </a:extLst>
              </p:cNvPr>
              <p:cNvSpPr/>
              <p:nvPr/>
            </p:nvSpPr>
            <p:spPr>
              <a:xfrm>
                <a:off x="6975383" y="4559345"/>
                <a:ext cx="1758766" cy="17587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3F49DD5-3CEB-B9F0-6FA3-AF95E83CF2B4}"/>
                  </a:ext>
                </a:extLst>
              </p:cNvPr>
              <p:cNvSpPr txBox="1"/>
              <p:nvPr/>
            </p:nvSpPr>
            <p:spPr>
              <a:xfrm rot="20133857">
                <a:off x="7232908" y="4963541"/>
                <a:ext cx="1231427" cy="92333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latin typeface="+mn-ea"/>
                  </a:rPr>
                  <a:t>효율적인 </a:t>
                </a:r>
                <a:endParaRPr lang="en-US" altLang="ko-KR" b="1" dirty="0" smtClean="0">
                  <a:solidFill>
                    <a:schemeClr val="bg1"/>
                  </a:solidFill>
                  <a:latin typeface="+mn-ea"/>
                </a:endParaRPr>
              </a:p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latin typeface="+mn-ea"/>
                  </a:rPr>
                  <a:t>운영 체계로</a:t>
                </a:r>
                <a:endParaRPr lang="en-US" altLang="ko-KR" b="1" dirty="0" smtClean="0">
                  <a:solidFill>
                    <a:schemeClr val="bg1"/>
                  </a:solidFill>
                  <a:latin typeface="+mn-ea"/>
                </a:endParaRPr>
              </a:p>
              <a:p>
                <a:pPr algn="ctr"/>
                <a:r>
                  <a:rPr lang="ko-KR" altLang="en-US" b="1" dirty="0" err="1" smtClean="0">
                    <a:solidFill>
                      <a:schemeClr val="bg1"/>
                    </a:solidFill>
                    <a:latin typeface="+mn-ea"/>
                  </a:rPr>
                  <a:t>리빌딩</a:t>
                </a:r>
                <a:endParaRPr lang="ko-KR" altLang="en-US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9E1BF4B-664B-BB33-1797-3492931E0D4B}"/>
                </a:ext>
              </a:extLst>
            </p:cNvPr>
            <p:cNvSpPr txBox="1"/>
            <p:nvPr/>
          </p:nvSpPr>
          <p:spPr>
            <a:xfrm>
              <a:off x="5480287" y="1719238"/>
              <a:ext cx="1231426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 smtClean="0">
                  <a:solidFill>
                    <a:schemeClr val="bg1"/>
                  </a:solidFill>
                  <a:latin typeface="+mn-ea"/>
                </a:rPr>
                <a:t>일자리 창출</a:t>
              </a:r>
              <a:endParaRPr lang="ko-KR" altLang="en-US" b="1" dirty="0">
                <a:solidFill>
                  <a:schemeClr val="bg1"/>
                </a:solidFill>
                <a:latin typeface="+mn-ea"/>
              </a:endParaRPr>
            </a:p>
          </p:txBody>
        </p:sp>
        <p:grpSp>
          <p:nvGrpSpPr>
            <p:cNvPr id="2" name="그룹 1"/>
            <p:cNvGrpSpPr/>
            <p:nvPr/>
          </p:nvGrpSpPr>
          <p:grpSpPr>
            <a:xfrm rot="18787893">
              <a:off x="6419863" y="2692455"/>
              <a:ext cx="2606685" cy="1965124"/>
              <a:chOff x="6279864" y="4505387"/>
              <a:chExt cx="2606685" cy="1965124"/>
            </a:xfrm>
            <a:grpFill/>
          </p:grpSpPr>
          <p:cxnSp>
            <p:nvCxnSpPr>
              <p:cNvPr id="43" name="직선 연결선 42">
                <a:extLst>
                  <a:ext uri="{FF2B5EF4-FFF2-40B4-BE49-F238E27FC236}">
                    <a16:creationId xmlns:a16="http://schemas.microsoft.com/office/drawing/2014/main" id="{352CB706-7AA5-6244-3A1D-4CC314141D67}"/>
                  </a:ext>
                </a:extLst>
              </p:cNvPr>
              <p:cNvCxnSpPr/>
              <p:nvPr/>
            </p:nvCxnSpPr>
            <p:spPr>
              <a:xfrm>
                <a:off x="6279864" y="4505387"/>
                <a:ext cx="1072693" cy="679245"/>
              </a:xfrm>
              <a:prstGeom prst="line">
                <a:avLst/>
              </a:prstGeom>
              <a:grpFill/>
              <a:ln>
                <a:solidFill>
                  <a:schemeClr val="tx2">
                    <a:lumMod val="60000"/>
                    <a:lumOff val="4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200B240D-C52C-6832-CCF7-776926CC571F}"/>
                  </a:ext>
                </a:extLst>
              </p:cNvPr>
              <p:cNvSpPr/>
              <p:nvPr/>
            </p:nvSpPr>
            <p:spPr>
              <a:xfrm>
                <a:off x="7127783" y="4711745"/>
                <a:ext cx="1758766" cy="17587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03F49DD5-3CEB-B9F0-6FA3-AF95E83CF2B4}"/>
                  </a:ext>
                </a:extLst>
              </p:cNvPr>
              <p:cNvSpPr txBox="1"/>
              <p:nvPr/>
            </p:nvSpPr>
            <p:spPr>
              <a:xfrm rot="2812107">
                <a:off x="7292066" y="5267962"/>
                <a:ext cx="1430200" cy="646331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latin typeface="+mn-ea"/>
                  </a:rPr>
                  <a:t>은퇴선수 지원</a:t>
                </a:r>
                <a:endParaRPr lang="en-US" altLang="ko-KR" b="1" dirty="0" smtClean="0">
                  <a:solidFill>
                    <a:schemeClr val="bg1"/>
                  </a:solidFill>
                  <a:latin typeface="+mn-ea"/>
                </a:endParaRPr>
              </a:p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latin typeface="+mn-ea"/>
                  </a:rPr>
                  <a:t> 단일화</a:t>
                </a:r>
                <a:endParaRPr lang="ko-KR" altLang="en-US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grpSp>
          <p:nvGrpSpPr>
            <p:cNvPr id="46" name="그룹 45"/>
            <p:cNvGrpSpPr/>
            <p:nvPr/>
          </p:nvGrpSpPr>
          <p:grpSpPr>
            <a:xfrm rot="5400000">
              <a:off x="3799327" y="4287779"/>
              <a:ext cx="2606685" cy="1965124"/>
              <a:chOff x="6127464" y="4352987"/>
              <a:chExt cx="2606685" cy="1965124"/>
            </a:xfrm>
            <a:grpFill/>
          </p:grpSpPr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352CB706-7AA5-6244-3A1D-4CC314141D67}"/>
                  </a:ext>
                </a:extLst>
              </p:cNvPr>
              <p:cNvCxnSpPr/>
              <p:nvPr/>
            </p:nvCxnSpPr>
            <p:spPr>
              <a:xfrm>
                <a:off x="6127464" y="4352987"/>
                <a:ext cx="1072693" cy="679245"/>
              </a:xfrm>
              <a:prstGeom prst="line">
                <a:avLst/>
              </a:prstGeom>
              <a:grpFill/>
              <a:ln>
                <a:solidFill>
                  <a:schemeClr val="tx2">
                    <a:lumMod val="60000"/>
                    <a:lumOff val="4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200B240D-C52C-6832-CCF7-776926CC571F}"/>
                  </a:ext>
                </a:extLst>
              </p:cNvPr>
              <p:cNvSpPr/>
              <p:nvPr/>
            </p:nvSpPr>
            <p:spPr>
              <a:xfrm>
                <a:off x="6975383" y="4559345"/>
                <a:ext cx="1758766" cy="17587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03F49DD5-3CEB-B9F0-6FA3-AF95E83CF2B4}"/>
                  </a:ext>
                </a:extLst>
              </p:cNvPr>
              <p:cNvSpPr txBox="1"/>
              <p:nvPr/>
            </p:nvSpPr>
            <p:spPr>
              <a:xfrm rot="16200000">
                <a:off x="7134693" y="5115562"/>
                <a:ext cx="1430200" cy="646331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latin typeface="+mn-ea"/>
                  </a:rPr>
                  <a:t>긍정적 이미지</a:t>
                </a:r>
                <a:endParaRPr lang="en-US" altLang="ko-KR" b="1" dirty="0" smtClean="0">
                  <a:solidFill>
                    <a:schemeClr val="bg1"/>
                  </a:solidFill>
                  <a:latin typeface="+mn-ea"/>
                </a:endParaRPr>
              </a:p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latin typeface="+mn-ea"/>
                  </a:rPr>
                  <a:t>제고</a:t>
                </a:r>
                <a:endParaRPr lang="ko-KR" altLang="en-US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</p:grpSp>
      <p:sp>
        <p:nvSpPr>
          <p:cNvPr id="7" name="TextBox 6"/>
          <p:cNvSpPr txBox="1"/>
          <p:nvPr/>
        </p:nvSpPr>
        <p:spPr>
          <a:xfrm>
            <a:off x="7105149" y="1187968"/>
            <a:ext cx="23795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은퇴 후 선수들의 지속적인 자기개발 가능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제 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의 삶을 생각해 볼 수 있는 기회 제공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은퇴 후 단순 취업지원에서 강사로서의 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 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커리어 개발 지원으로의 전환</a:t>
            </a:r>
            <a:endParaRPr lang="ko-KR" altLang="en-US" sz="1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015865" y="2887980"/>
            <a:ext cx="225619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여러 단체에서 시행하고 있는 은퇴선수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지원 프로그램을 한 곳에서 관리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유연하고 </a:t>
            </a:r>
            <a:r>
              <a:rPr lang="ko-KR" altLang="en-US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빠른 일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처리 기대</a:t>
            </a:r>
            <a:endParaRPr lang="ko-KR" altLang="en-US" sz="1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5671" y="2766582"/>
            <a:ext cx="2414837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생활체육인들에게 선수출신 강사에게 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스포츠를 배울 수 있는 기회를 제공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    -&gt;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생활체육 스포츠 강좌의 질 향상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스포츠가 자연 스럽게 국민의 삶에 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 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녹아 들 수 있는 기회 제공</a:t>
            </a:r>
            <a:endParaRPr lang="ko-KR" altLang="en-US" sz="1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98509" y="5217545"/>
            <a:ext cx="359949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국민의 건강과 스포츠의 일상화를 위해 노력하는 이미지 구축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선수 일부의 사람들 것이라는 인식 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→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모두의 것이라는 이미지 구축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3.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선수들에게 코칭 받는 것이 어렵다 </a:t>
            </a: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→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 쉽다</a:t>
            </a:r>
            <a:endParaRPr lang="ko-KR" altLang="en-US" sz="1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1804073" y="6483537"/>
            <a:ext cx="424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 smtClean="0">
                <a:solidFill>
                  <a:srgbClr val="003F8A"/>
                </a:solidFill>
                <a:latin typeface="Pretendard"/>
                <a:ea typeface="Pretendard"/>
              </a:rPr>
              <a:t>15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58522" y="5100891"/>
            <a:ext cx="35208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단편적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분절적 지원 체계</a:t>
            </a: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→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통합 지원 체계 구축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강의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상담 등의 </a:t>
            </a:r>
            <a:r>
              <a:rPr lang="ko-KR" altLang="en-US" sz="1000" dirty="0" err="1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한방향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지원 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→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쌍방향 커뮤니케이션 플랫폼 운영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취업을 위한 단편적 교육 훈련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교육 프로그램 지원 </a:t>
            </a: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Wingdings" panose="05000000000000000000" pitchFamily="2" charset="2"/>
              </a:rPr>
              <a:t>→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endParaRPr lang="en-US" altLang="ko-KR" sz="10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공단의 역량과</a:t>
            </a:r>
            <a:r>
              <a:rPr lang="en-US" altLang="ko-KR" sz="1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0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자원을 연계한 커리어 전환 종합 프로그램 지원</a:t>
            </a:r>
            <a:endParaRPr lang="ko-KR" altLang="en-US" sz="1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Line 5" descr="직선 연결선 2"/>
          <p:cNvSpPr>
            <a:spLocks noChangeShapeType="1"/>
          </p:cNvSpPr>
          <p:nvPr/>
        </p:nvSpPr>
        <p:spPr bwMode="auto">
          <a:xfrm flipH="1">
            <a:off x="2774497" y="531465"/>
            <a:ext cx="0" cy="369332"/>
          </a:xfrm>
          <a:prstGeom prst="line">
            <a:avLst/>
          </a:prstGeom>
          <a:ln w="12700">
            <a:solidFill>
              <a:schemeClr val="tx1"/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/>
          </a:p>
        </p:txBody>
      </p:sp>
      <p:grpSp>
        <p:nvGrpSpPr>
          <p:cNvPr id="81" name="그룹 80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82" name="그룹 81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84" name="그룹 83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91" name="Picture 3" descr="Google Shape;133;p25"/>
                <p:cNvPicPr>
                  <a:picLocks noChangeAspect="1"/>
                </p:cNvPicPr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92" name="TextBox 91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85" name="그룹 84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86" name="타원 85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타원 86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타원 87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타원 88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타원 89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83" name="타원 82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5222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직사각형 74">
            <a:extLst>
              <a:ext uri="{FF2B5EF4-FFF2-40B4-BE49-F238E27FC236}">
                <a16:creationId xmlns:a16="http://schemas.microsoft.com/office/drawing/2014/main" id="{CA0A4ED3-05C3-BE53-3B36-7BF78DC8AF3D}"/>
              </a:ext>
            </a:extLst>
          </p:cNvPr>
          <p:cNvSpPr/>
          <p:nvPr/>
        </p:nvSpPr>
        <p:spPr>
          <a:xfrm>
            <a:off x="544989" y="1490401"/>
            <a:ext cx="5671775" cy="4488874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6711114" y="2674994"/>
            <a:ext cx="4876167" cy="2252533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804073" y="6483537"/>
            <a:ext cx="424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 smtClean="0">
                <a:solidFill>
                  <a:srgbClr val="003F8A"/>
                </a:solidFill>
                <a:latin typeface="Pretendard"/>
                <a:ea typeface="Pretendard"/>
              </a:rPr>
              <a:t>16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0590415" y="6441399"/>
            <a:ext cx="1080654" cy="374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6711113" y="2319657"/>
            <a:ext cx="4876167" cy="350207"/>
          </a:xfrm>
          <a:prstGeom prst="rect">
            <a:avLst/>
          </a:prstGeom>
          <a:solidFill>
            <a:srgbClr val="003F8A"/>
          </a:solidFill>
          <a:ln>
            <a:solidFill>
              <a:srgbClr val="003F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AI </a:t>
            </a:r>
            <a:r>
              <a:rPr lang="ko-KR" altLang="en-US" dirty="0" err="1" smtClean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추천시스템</a:t>
            </a:r>
            <a:r>
              <a:rPr lang="ko-KR" altLang="en-US" dirty="0" smtClean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개발 및 데이터 베이스 관리 </a:t>
            </a:r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6986831" y="3062596"/>
            <a:ext cx="4383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 smtClean="0"/>
              <a:t>1. </a:t>
            </a:r>
            <a:r>
              <a:rPr lang="ko-KR" altLang="en-US" sz="1500" dirty="0" smtClean="0"/>
              <a:t>등록된 강사의 정보와 개인 및 단체의 필요사항을 </a:t>
            </a:r>
            <a:r>
              <a:rPr lang="ko-KR" altLang="en-US" sz="1500" dirty="0" smtClean="0">
                <a:solidFill>
                  <a:srgbClr val="FF0000"/>
                </a:solidFill>
              </a:rPr>
              <a:t>매칭</a:t>
            </a:r>
            <a:endParaRPr lang="en-US" altLang="ko-KR" sz="1500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/>
              <a:t>2. </a:t>
            </a:r>
            <a:r>
              <a:rPr lang="ko-KR" altLang="en-US" sz="1500" dirty="0" err="1" smtClean="0"/>
              <a:t>매칭정보</a:t>
            </a:r>
            <a:r>
              <a:rPr lang="ko-KR" altLang="en-US" sz="1500" dirty="0" smtClean="0"/>
              <a:t> </a:t>
            </a:r>
            <a:r>
              <a:rPr lang="en-US" altLang="ko-KR" sz="1500" dirty="0" err="1">
                <a:solidFill>
                  <a:srgbClr val="FF0000"/>
                </a:solidFill>
              </a:rPr>
              <a:t>DataBase</a:t>
            </a:r>
            <a:r>
              <a:rPr lang="en-US" altLang="ko-KR" sz="1500" dirty="0"/>
              <a:t> </a:t>
            </a:r>
            <a:r>
              <a:rPr lang="ko-KR" altLang="en-US" sz="1500" dirty="0"/>
              <a:t>저장 및 관리</a:t>
            </a:r>
          </a:p>
          <a:p>
            <a:pPr>
              <a:lnSpc>
                <a:spcPct val="150000"/>
              </a:lnSpc>
            </a:pPr>
            <a:r>
              <a:rPr lang="en-US" altLang="ko-KR" sz="1500" dirty="0" smtClean="0"/>
              <a:t>3. </a:t>
            </a:r>
            <a:r>
              <a:rPr lang="ko-KR" altLang="en-US" sz="1500" dirty="0"/>
              <a:t>저장된 </a:t>
            </a:r>
            <a:r>
              <a:rPr lang="en-US" altLang="ko-KR" sz="1500" dirty="0"/>
              <a:t>Data</a:t>
            </a:r>
            <a:r>
              <a:rPr lang="ko-KR" altLang="en-US" sz="1500" dirty="0"/>
              <a:t>를 기반으로 </a:t>
            </a:r>
            <a:r>
              <a:rPr lang="en-US" altLang="ko-KR" sz="1500" dirty="0">
                <a:solidFill>
                  <a:srgbClr val="FF0000"/>
                </a:solidFill>
              </a:rPr>
              <a:t>AI </a:t>
            </a:r>
            <a:r>
              <a:rPr lang="ko-KR" altLang="en-US" sz="1500" dirty="0">
                <a:solidFill>
                  <a:srgbClr val="FF0000"/>
                </a:solidFill>
              </a:rPr>
              <a:t>추천 시스템</a:t>
            </a:r>
            <a:r>
              <a:rPr lang="ko-KR" altLang="en-US" sz="1500" dirty="0"/>
              <a:t> </a:t>
            </a:r>
            <a:r>
              <a:rPr lang="ko-KR" altLang="en-US" sz="1500" dirty="0" smtClean="0"/>
              <a:t>개발</a:t>
            </a:r>
            <a:endParaRPr lang="en-US" altLang="ko-KR" sz="1500" dirty="0" smtClean="0"/>
          </a:p>
          <a:p>
            <a:pPr>
              <a:lnSpc>
                <a:spcPct val="150000"/>
              </a:lnSpc>
            </a:pPr>
            <a:r>
              <a:rPr lang="en-US" altLang="ko-KR" sz="1500" dirty="0" smtClean="0"/>
              <a:t>4. </a:t>
            </a:r>
            <a:r>
              <a:rPr lang="ko-KR" altLang="en-US" sz="1500" dirty="0"/>
              <a:t>입력과 추천 자동화를 위한 </a:t>
            </a:r>
            <a:r>
              <a:rPr lang="ko-KR" altLang="en-US" sz="1500" dirty="0">
                <a:solidFill>
                  <a:srgbClr val="FF0000"/>
                </a:solidFill>
              </a:rPr>
              <a:t>플랫폼</a:t>
            </a:r>
            <a:r>
              <a:rPr lang="ko-KR" altLang="en-US" sz="1500" dirty="0"/>
              <a:t> </a:t>
            </a:r>
            <a:r>
              <a:rPr lang="ko-KR" altLang="en-US" sz="1500" dirty="0" smtClean="0"/>
              <a:t>개발 </a:t>
            </a:r>
            <a:endParaRPr lang="ko-KR" altLang="en-US" sz="1500" dirty="0"/>
          </a:p>
        </p:txBody>
      </p:sp>
      <p:grpSp>
        <p:nvGrpSpPr>
          <p:cNvPr id="20" name="그룹 19"/>
          <p:cNvGrpSpPr/>
          <p:nvPr/>
        </p:nvGrpSpPr>
        <p:grpSpPr>
          <a:xfrm>
            <a:off x="969667" y="1608595"/>
            <a:ext cx="4996286" cy="4030625"/>
            <a:chOff x="969667" y="1608595"/>
            <a:chExt cx="4996286" cy="4030625"/>
          </a:xfrm>
        </p:grpSpPr>
        <p:grpSp>
          <p:nvGrpSpPr>
            <p:cNvPr id="120" name="그룹 119"/>
            <p:cNvGrpSpPr/>
            <p:nvPr/>
          </p:nvGrpSpPr>
          <p:grpSpPr>
            <a:xfrm>
              <a:off x="1286762" y="1608595"/>
              <a:ext cx="3961923" cy="3611005"/>
              <a:chOff x="994077" y="1640896"/>
              <a:chExt cx="3961923" cy="3611005"/>
            </a:xfrm>
          </p:grpSpPr>
          <p:grpSp>
            <p:nvGrpSpPr>
              <p:cNvPr id="91" name="그룹 90"/>
              <p:cNvGrpSpPr/>
              <p:nvPr/>
            </p:nvGrpSpPr>
            <p:grpSpPr>
              <a:xfrm>
                <a:off x="994077" y="1640896"/>
                <a:ext cx="3961923" cy="3611005"/>
                <a:chOff x="1605229" y="588682"/>
                <a:chExt cx="5556741" cy="5019595"/>
              </a:xfrm>
            </p:grpSpPr>
            <p:cxnSp>
              <p:nvCxnSpPr>
                <p:cNvPr id="46" name="직선 화살표 연결선 45"/>
                <p:cNvCxnSpPr/>
                <p:nvPr/>
              </p:nvCxnSpPr>
              <p:spPr>
                <a:xfrm flipH="1" flipV="1">
                  <a:off x="1860792" y="4303344"/>
                  <a:ext cx="2933" cy="525831"/>
                </a:xfrm>
                <a:prstGeom prst="straightConnector1">
                  <a:avLst/>
                </a:prstGeom>
                <a:ln w="57150">
                  <a:solidFill>
                    <a:srgbClr val="003F8A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화살표 연결선 48"/>
                <p:cNvCxnSpPr/>
                <p:nvPr/>
              </p:nvCxnSpPr>
              <p:spPr>
                <a:xfrm>
                  <a:off x="2225752" y="3874656"/>
                  <a:ext cx="2041910" cy="0"/>
                </a:xfrm>
                <a:prstGeom prst="straightConnector1">
                  <a:avLst/>
                </a:prstGeom>
                <a:ln w="57150">
                  <a:solidFill>
                    <a:srgbClr val="003F8A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직선 화살표 연결선 49"/>
                <p:cNvCxnSpPr/>
                <p:nvPr/>
              </p:nvCxnSpPr>
              <p:spPr>
                <a:xfrm>
                  <a:off x="5385672" y="5608277"/>
                  <a:ext cx="1423538" cy="0"/>
                </a:xfrm>
                <a:prstGeom prst="straightConnector1">
                  <a:avLst/>
                </a:prstGeom>
                <a:ln w="57150">
                  <a:solidFill>
                    <a:srgbClr val="003F8A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5" name="TextBox 54"/>
                <p:cNvSpPr txBox="1"/>
                <p:nvPr/>
              </p:nvSpPr>
              <p:spPr>
                <a:xfrm>
                  <a:off x="2764373" y="3426882"/>
                  <a:ext cx="1450258" cy="4706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600" dirty="0" smtClean="0">
                      <a:latin typeface="Pretendard SemiBold" panose="02000703000000020004" pitchFamily="50" charset="-127"/>
                      <a:ea typeface="Pretendard SemiBold" panose="02000703000000020004" pitchFamily="50" charset="-127"/>
                      <a:cs typeface="Pretendard SemiBold" panose="02000703000000020004" pitchFamily="50" charset="-127"/>
                    </a:rPr>
                    <a:t>similar</a:t>
                  </a:r>
                  <a:endParaRPr lang="ko-KR" altLang="en-US" sz="1600" dirty="0"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endParaRPr>
                </a:p>
              </p:txBody>
            </p:sp>
            <p:sp>
              <p:nvSpPr>
                <p:cNvPr id="56" name="TextBox 55"/>
                <p:cNvSpPr txBox="1"/>
                <p:nvPr/>
              </p:nvSpPr>
              <p:spPr>
                <a:xfrm>
                  <a:off x="1919300" y="4381920"/>
                  <a:ext cx="1429221" cy="4706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600" dirty="0" smtClean="0">
                      <a:latin typeface="Pretendard SemiBold" panose="02000703000000020004" pitchFamily="50" charset="-127"/>
                      <a:ea typeface="Pretendard SemiBold" panose="02000703000000020004" pitchFamily="50" charset="-127"/>
                      <a:cs typeface="Pretendard SemiBold" panose="02000703000000020004" pitchFamily="50" charset="-127"/>
                    </a:rPr>
                    <a:t>choice</a:t>
                  </a:r>
                  <a:endParaRPr lang="ko-KR" altLang="en-US" sz="1600" dirty="0"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endParaRPr>
                </a:p>
              </p:txBody>
            </p:sp>
            <p:pic>
              <p:nvPicPr>
                <p:cNvPr id="58" name="그림 57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861" t="3120" r="802"/>
                <a:stretch/>
              </p:blipFill>
              <p:spPr>
                <a:xfrm>
                  <a:off x="2578199" y="588682"/>
                  <a:ext cx="1878589" cy="573356"/>
                </a:xfrm>
                <a:prstGeom prst="rect">
                  <a:avLst/>
                </a:prstGeom>
              </p:spPr>
            </p:pic>
            <p:cxnSp>
              <p:nvCxnSpPr>
                <p:cNvPr id="59" name="직선 화살표 연결선 58"/>
                <p:cNvCxnSpPr/>
                <p:nvPr/>
              </p:nvCxnSpPr>
              <p:spPr>
                <a:xfrm flipV="1">
                  <a:off x="2107068" y="2632043"/>
                  <a:ext cx="895628" cy="912293"/>
                </a:xfrm>
                <a:prstGeom prst="straightConnector1">
                  <a:avLst/>
                </a:prstGeom>
                <a:ln w="57150">
                  <a:solidFill>
                    <a:srgbClr val="003F8A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직선 화살표 연결선 60"/>
                <p:cNvCxnSpPr/>
                <p:nvPr/>
              </p:nvCxnSpPr>
              <p:spPr>
                <a:xfrm flipH="1" flipV="1">
                  <a:off x="3546669" y="2621393"/>
                  <a:ext cx="835324" cy="935029"/>
                </a:xfrm>
                <a:prstGeom prst="straightConnector1">
                  <a:avLst/>
                </a:prstGeom>
                <a:ln w="57150">
                  <a:solidFill>
                    <a:srgbClr val="003F8A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직선 화살표 연결선 65"/>
                <p:cNvCxnSpPr/>
                <p:nvPr/>
              </p:nvCxnSpPr>
              <p:spPr>
                <a:xfrm>
                  <a:off x="3887143" y="2545894"/>
                  <a:ext cx="2981036" cy="2283283"/>
                </a:xfrm>
                <a:prstGeom prst="straightConnector1">
                  <a:avLst/>
                </a:prstGeom>
                <a:ln w="57150">
                  <a:solidFill>
                    <a:srgbClr val="003F8A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7" name="TextBox 66"/>
                <p:cNvSpPr txBox="1"/>
                <p:nvPr/>
              </p:nvSpPr>
              <p:spPr>
                <a:xfrm>
                  <a:off x="5090080" y="2570570"/>
                  <a:ext cx="2071890" cy="4706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600" dirty="0">
                      <a:latin typeface="Pretendard SemiBold" panose="02000703000000020004" pitchFamily="50" charset="-127"/>
                      <a:ea typeface="Pretendard SemiBold" panose="02000703000000020004" pitchFamily="50" charset="-127"/>
                      <a:cs typeface="Pretendard SemiBold" panose="02000703000000020004" pitchFamily="50" charset="-127"/>
                    </a:rPr>
                    <a:t>R</a:t>
                  </a:r>
                  <a:r>
                    <a:rPr lang="en-US" altLang="ko-KR" sz="1600" dirty="0" smtClean="0">
                      <a:latin typeface="Pretendard SemiBold" panose="02000703000000020004" pitchFamily="50" charset="-127"/>
                      <a:ea typeface="Pretendard SemiBold" panose="02000703000000020004" pitchFamily="50" charset="-127"/>
                      <a:cs typeface="Pretendard SemiBold" panose="02000703000000020004" pitchFamily="50" charset="-127"/>
                    </a:rPr>
                    <a:t>ecommend</a:t>
                  </a:r>
                  <a:endParaRPr lang="ko-KR" altLang="en-US" sz="1600" dirty="0"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endParaRP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5541798" y="5066006"/>
                  <a:ext cx="1314979" cy="4706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600" dirty="0" smtClean="0">
                      <a:latin typeface="Pretendard SemiBold" panose="02000703000000020004" pitchFamily="50" charset="-127"/>
                      <a:ea typeface="Pretendard SemiBold" panose="02000703000000020004" pitchFamily="50" charset="-127"/>
                      <a:cs typeface="Pretendard SemiBold" panose="02000703000000020004" pitchFamily="50" charset="-127"/>
                    </a:rPr>
                    <a:t>similar</a:t>
                  </a:r>
                  <a:endParaRPr lang="ko-KR" altLang="en-US" sz="1600" dirty="0"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endParaRPr>
                </a:p>
              </p:txBody>
            </p:sp>
            <p:cxnSp>
              <p:nvCxnSpPr>
                <p:cNvPr id="72" name="직선 화살표 연결선 71"/>
                <p:cNvCxnSpPr/>
                <p:nvPr/>
              </p:nvCxnSpPr>
              <p:spPr>
                <a:xfrm flipH="1" flipV="1">
                  <a:off x="4650370" y="4303344"/>
                  <a:ext cx="2933" cy="525831"/>
                </a:xfrm>
                <a:prstGeom prst="straightConnector1">
                  <a:avLst/>
                </a:prstGeom>
                <a:ln w="57150">
                  <a:solidFill>
                    <a:srgbClr val="003F8A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/>
                <p:cNvSpPr txBox="1"/>
                <p:nvPr/>
              </p:nvSpPr>
              <p:spPr>
                <a:xfrm>
                  <a:off x="4708878" y="4381920"/>
                  <a:ext cx="1512431" cy="4706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600" dirty="0" smtClean="0">
                      <a:latin typeface="Pretendard SemiBold" panose="02000703000000020004" pitchFamily="50" charset="-127"/>
                      <a:ea typeface="Pretendard SemiBold" panose="02000703000000020004" pitchFamily="50" charset="-127"/>
                      <a:cs typeface="Pretendard SemiBold" panose="02000703000000020004" pitchFamily="50" charset="-127"/>
                    </a:rPr>
                    <a:t>choice</a:t>
                  </a:r>
                  <a:endParaRPr lang="ko-KR" altLang="en-US" sz="1600" dirty="0"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endParaRPr>
                </a:p>
              </p:txBody>
            </p:sp>
            <p:sp>
              <p:nvSpPr>
                <p:cNvPr id="79" name="타원 78"/>
                <p:cNvSpPr/>
                <p:nvPr/>
              </p:nvSpPr>
              <p:spPr>
                <a:xfrm>
                  <a:off x="1605229" y="3636669"/>
                  <a:ext cx="511125" cy="511125"/>
                </a:xfrm>
                <a:prstGeom prst="ellipse">
                  <a:avLst/>
                </a:prstGeom>
                <a:solidFill>
                  <a:srgbClr val="003F8A"/>
                </a:solidFill>
                <a:ln>
                  <a:solidFill>
                    <a:srgbClr val="003F8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A</a:t>
                  </a:r>
                  <a:endParaRPr lang="ko-KR" altLang="en-US" dirty="0"/>
                </a:p>
              </p:txBody>
            </p:sp>
            <p:sp>
              <p:nvSpPr>
                <p:cNvPr id="80" name="타원 79"/>
                <p:cNvSpPr/>
                <p:nvPr/>
              </p:nvSpPr>
              <p:spPr>
                <a:xfrm>
                  <a:off x="4381993" y="3636669"/>
                  <a:ext cx="511125" cy="511125"/>
                </a:xfrm>
                <a:prstGeom prst="ellipse">
                  <a:avLst/>
                </a:prstGeom>
                <a:solidFill>
                  <a:srgbClr val="003F8A"/>
                </a:solidFill>
                <a:ln>
                  <a:solidFill>
                    <a:srgbClr val="003F8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/>
                    <a:t>B</a:t>
                  </a:r>
                  <a:endParaRPr lang="ko-KR" altLang="en-US" dirty="0"/>
                </a:p>
              </p:txBody>
            </p:sp>
            <p:sp>
              <p:nvSpPr>
                <p:cNvPr id="87" name="타원 86"/>
                <p:cNvSpPr/>
                <p:nvPr/>
              </p:nvSpPr>
              <p:spPr>
                <a:xfrm>
                  <a:off x="5468487" y="3069927"/>
                  <a:ext cx="511125" cy="511125"/>
                </a:xfrm>
                <a:prstGeom prst="ellipse">
                  <a:avLst/>
                </a:prstGeom>
                <a:solidFill>
                  <a:srgbClr val="003F8A"/>
                </a:solidFill>
                <a:ln>
                  <a:solidFill>
                    <a:srgbClr val="003F8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A</a:t>
                  </a:r>
                  <a:endParaRPr lang="ko-KR" altLang="en-US" dirty="0"/>
                </a:p>
              </p:txBody>
            </p:sp>
            <p:sp>
              <p:nvSpPr>
                <p:cNvPr id="92" name="타원 91"/>
                <p:cNvSpPr/>
                <p:nvPr/>
              </p:nvSpPr>
              <p:spPr>
                <a:xfrm>
                  <a:off x="6151353" y="3069927"/>
                  <a:ext cx="511125" cy="511125"/>
                </a:xfrm>
                <a:prstGeom prst="ellipse">
                  <a:avLst/>
                </a:prstGeom>
                <a:solidFill>
                  <a:srgbClr val="003F8A"/>
                </a:solidFill>
                <a:ln>
                  <a:solidFill>
                    <a:srgbClr val="003F8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smtClean="0"/>
                    <a:t>B</a:t>
                  </a:r>
                  <a:endParaRPr lang="ko-KR" altLang="en-US" dirty="0"/>
                </a:p>
              </p:txBody>
            </p:sp>
          </p:grpSp>
          <p:sp>
            <p:nvSpPr>
              <p:cNvPr id="95" name="TextBox 94"/>
              <p:cNvSpPr txBox="1"/>
              <p:nvPr/>
            </p:nvSpPr>
            <p:spPr>
              <a:xfrm>
                <a:off x="1960987" y="2873012"/>
                <a:ext cx="51771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 smtClean="0"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rPr>
                  <a:t>DB</a:t>
                </a:r>
                <a:endParaRPr lang="ko-KR" altLang="en-US" sz="1600" dirty="0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endParaRPr>
              </a:p>
            </p:txBody>
          </p:sp>
        </p:grpSp>
        <p:grpSp>
          <p:nvGrpSpPr>
            <p:cNvPr id="6" name="그룹 5"/>
            <p:cNvGrpSpPr/>
            <p:nvPr/>
          </p:nvGrpSpPr>
          <p:grpSpPr>
            <a:xfrm>
              <a:off x="969667" y="4722509"/>
              <a:ext cx="955540" cy="900085"/>
              <a:chOff x="933535" y="4913702"/>
              <a:chExt cx="955540" cy="900085"/>
            </a:xfrm>
          </p:grpSpPr>
          <p:sp>
            <p:nvSpPr>
              <p:cNvPr id="47" name="Oval 30" descr="타원 56"/>
              <p:cNvSpPr>
                <a:spLocks/>
              </p:cNvSpPr>
              <p:nvPr/>
            </p:nvSpPr>
            <p:spPr bwMode="auto">
              <a:xfrm>
                <a:off x="979145" y="5007681"/>
                <a:ext cx="856012" cy="806106"/>
              </a:xfrm>
              <a:prstGeom prst="ellipse">
                <a:avLst/>
              </a:prstGeom>
              <a:solidFill>
                <a:srgbClr val="003F8A"/>
              </a:solidFill>
              <a:ln w="6350">
                <a:noFill/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 anchor="ctr"/>
              <a:lstStyle>
                <a:lvl1pPr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1pPr>
                <a:lvl2pPr marL="742950" indent="-28575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2pPr>
                <a:lvl3pPr marL="11430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3pPr>
                <a:lvl4pPr marL="16002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4pPr>
                <a:lvl5pPr marL="20574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9pPr>
              </a:lstStyle>
              <a:p>
                <a:pPr algn="ctr" eaLnBrk="1"/>
                <a:endParaRPr lang="ko-KR" altLang="ko-KR">
                  <a:solidFill>
                    <a:srgbClr val="FFFFFF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</a:endParaRPr>
              </a:p>
            </p:txBody>
          </p:sp>
          <p:pic>
            <p:nvPicPr>
              <p:cNvPr id="48" name="Picture 31" descr="Object 14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3535" y="4913702"/>
                <a:ext cx="955540" cy="89336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52" name="그룹 51"/>
            <p:cNvGrpSpPr/>
            <p:nvPr/>
          </p:nvGrpSpPr>
          <p:grpSpPr>
            <a:xfrm>
              <a:off x="2980159" y="4723396"/>
              <a:ext cx="955540" cy="900085"/>
              <a:chOff x="933535" y="4913702"/>
              <a:chExt cx="955540" cy="900085"/>
            </a:xfrm>
          </p:grpSpPr>
          <p:sp>
            <p:nvSpPr>
              <p:cNvPr id="53" name="Oval 30" descr="타원 56"/>
              <p:cNvSpPr>
                <a:spLocks/>
              </p:cNvSpPr>
              <p:nvPr/>
            </p:nvSpPr>
            <p:spPr bwMode="auto">
              <a:xfrm>
                <a:off x="979145" y="5007681"/>
                <a:ext cx="856012" cy="806106"/>
              </a:xfrm>
              <a:prstGeom prst="ellipse">
                <a:avLst/>
              </a:prstGeom>
              <a:solidFill>
                <a:srgbClr val="003F8A"/>
              </a:solidFill>
              <a:ln w="6350">
                <a:noFill/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 anchor="ctr"/>
              <a:lstStyle>
                <a:lvl1pPr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1pPr>
                <a:lvl2pPr marL="742950" indent="-28575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2pPr>
                <a:lvl3pPr marL="11430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3pPr>
                <a:lvl4pPr marL="16002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4pPr>
                <a:lvl5pPr marL="20574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9pPr>
              </a:lstStyle>
              <a:p>
                <a:pPr algn="ctr" eaLnBrk="1"/>
                <a:endParaRPr lang="ko-KR" altLang="ko-KR">
                  <a:solidFill>
                    <a:srgbClr val="FFFFFF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</a:endParaRPr>
              </a:p>
            </p:txBody>
          </p:sp>
          <p:pic>
            <p:nvPicPr>
              <p:cNvPr id="54" name="Picture 31" descr="Object 14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3535" y="4913702"/>
                <a:ext cx="955540" cy="89336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57" name="그룹 56"/>
            <p:cNvGrpSpPr/>
            <p:nvPr/>
          </p:nvGrpSpPr>
          <p:grpSpPr>
            <a:xfrm>
              <a:off x="5010413" y="4739135"/>
              <a:ext cx="955540" cy="900085"/>
              <a:chOff x="933535" y="4913702"/>
              <a:chExt cx="955540" cy="900085"/>
            </a:xfrm>
          </p:grpSpPr>
          <p:sp>
            <p:nvSpPr>
              <p:cNvPr id="60" name="Oval 30" descr="타원 56"/>
              <p:cNvSpPr>
                <a:spLocks/>
              </p:cNvSpPr>
              <p:nvPr/>
            </p:nvSpPr>
            <p:spPr bwMode="auto">
              <a:xfrm>
                <a:off x="979145" y="5007681"/>
                <a:ext cx="856012" cy="806106"/>
              </a:xfrm>
              <a:prstGeom prst="ellipse">
                <a:avLst/>
              </a:prstGeom>
              <a:solidFill>
                <a:srgbClr val="003F8A"/>
              </a:solidFill>
              <a:ln w="6350">
                <a:noFill/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 anchor="ctr"/>
              <a:lstStyle>
                <a:lvl1pPr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1pPr>
                <a:lvl2pPr marL="742950" indent="-28575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2pPr>
                <a:lvl3pPr marL="11430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3pPr>
                <a:lvl4pPr marL="16002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4pPr>
                <a:lvl5pPr marL="20574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9pPr>
              </a:lstStyle>
              <a:p>
                <a:pPr algn="ctr" eaLnBrk="1"/>
                <a:endParaRPr lang="ko-KR" altLang="ko-KR">
                  <a:solidFill>
                    <a:srgbClr val="FFFFFF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</a:endParaRPr>
              </a:p>
            </p:txBody>
          </p:sp>
          <p:pic>
            <p:nvPicPr>
              <p:cNvPr id="62" name="Picture 31" descr="Object 14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3535" y="4913702"/>
                <a:ext cx="955540" cy="89336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71" name="Oval 30" descr="타원 56"/>
            <p:cNvSpPr>
              <a:spLocks/>
            </p:cNvSpPr>
            <p:nvPr/>
          </p:nvSpPr>
          <p:spPr bwMode="auto">
            <a:xfrm>
              <a:off x="2084521" y="2103724"/>
              <a:ext cx="856012" cy="806106"/>
            </a:xfrm>
            <a:prstGeom prst="ellipse">
              <a:avLst/>
            </a:prstGeom>
            <a:solidFill>
              <a:srgbClr val="003F8A"/>
            </a:solidFill>
            <a:ln w="6350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endParaRPr>
            </a:p>
          </p:txBody>
        </p:sp>
        <p:grpSp>
          <p:nvGrpSpPr>
            <p:cNvPr id="64" name="그룹 1006"/>
            <p:cNvGrpSpPr/>
            <p:nvPr/>
          </p:nvGrpSpPr>
          <p:grpSpPr>
            <a:xfrm>
              <a:off x="2026081" y="2009409"/>
              <a:ext cx="970704" cy="970704"/>
              <a:chOff x="4410779" y="669277"/>
              <a:chExt cx="6171429" cy="6171429"/>
            </a:xfrm>
          </p:grpSpPr>
          <p:pic>
            <p:nvPicPr>
              <p:cNvPr id="65" name="Object 20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4410779" y="669277"/>
                <a:ext cx="6171429" cy="6171429"/>
              </a:xfrm>
              <a:prstGeom prst="rect">
                <a:avLst/>
              </a:prstGeom>
            </p:spPr>
          </p:pic>
        </p:grpSp>
      </p:grpSp>
      <p:grpSp>
        <p:nvGrpSpPr>
          <p:cNvPr id="78" name="그룹 77"/>
          <p:cNvGrpSpPr/>
          <p:nvPr/>
        </p:nvGrpSpPr>
        <p:grpSpPr>
          <a:xfrm>
            <a:off x="267629" y="390291"/>
            <a:ext cx="5534097" cy="618228"/>
            <a:chOff x="267629" y="390291"/>
            <a:chExt cx="5534097" cy="618228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8931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3200" b="1" dirty="0" smtClean="0">
                  <a:solidFill>
                    <a:srgbClr val="003F8A"/>
                  </a:solidFill>
                  <a:latin typeface="Pretendard"/>
                  <a:ea typeface="Pretendard"/>
                </a:rPr>
                <a:t>결론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1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lang="en-US" altLang="ko-KR" noProof="0" dirty="0">
                  <a:solidFill>
                    <a:srgbClr val="003F8A"/>
                  </a:solidFill>
                  <a:latin typeface="Pretendard"/>
                  <a:ea typeface="Pretendard"/>
                </a:rPr>
                <a:t>5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84" name="Text Box 2" descr="Google Shape;143;p26"/>
            <p:cNvSpPr txBox="1">
              <a:spLocks/>
            </p:cNvSpPr>
            <p:nvPr/>
          </p:nvSpPr>
          <p:spPr bwMode="auto">
            <a:xfrm>
              <a:off x="2917239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향후 과제</a:t>
              </a:r>
              <a:endParaRPr kumimoji="0" lang="ko-KR" altLang="ko-KR" sz="13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</p:grpSp>
      <p:grpSp>
        <p:nvGrpSpPr>
          <p:cNvPr id="101" name="그룹 100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102" name="그룹 101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104" name="그룹 103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111" name="Picture 3" descr="Google Shape;133;p25"/>
                <p:cNvPicPr>
                  <a:picLocks noChangeAspect="1"/>
                </p:cNvPicPr>
                <p:nvPr/>
              </p:nvPicPr>
              <p:blipFill>
                <a:blip r:embed="rId5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112" name="TextBox 111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105" name="그룹 104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106" name="타원 105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타원 106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타원 107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타원 108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타원 109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03" name="타원 102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3" name="Line 5" descr="직선 연결선 2"/>
          <p:cNvSpPr>
            <a:spLocks noChangeShapeType="1"/>
          </p:cNvSpPr>
          <p:nvPr/>
        </p:nvSpPr>
        <p:spPr bwMode="auto">
          <a:xfrm flipH="1">
            <a:off x="2774497" y="531465"/>
            <a:ext cx="0" cy="369332"/>
          </a:xfrm>
          <a:prstGeom prst="line">
            <a:avLst/>
          </a:prstGeom>
          <a:ln w="12700">
            <a:solidFill>
              <a:schemeClr val="tx1"/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512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2225752" y="1846949"/>
            <a:ext cx="8047221" cy="3771400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1804073" y="6483537"/>
            <a:ext cx="424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noProof="0" dirty="0" smtClean="0">
                <a:solidFill>
                  <a:srgbClr val="003F8A"/>
                </a:solidFill>
                <a:latin typeface="Pretendard"/>
                <a:ea typeface="Pretendard"/>
              </a:rPr>
              <a:t>17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0590415" y="6441399"/>
            <a:ext cx="1080654" cy="374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5" name="그룹 34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36" name="그룹 35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38" name="그룹 37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45" name="Picture 3" descr="Google Shape;133;p25"/>
                <p:cNvPicPr>
                  <a:picLocks noChangeAspect="1"/>
                </p:cNvPicPr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46" name="TextBox 45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39" name="그룹 38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40" name="타원 39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타원 42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4" name="타원 43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37" name="타원 36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7" name="그룹 46"/>
          <p:cNvGrpSpPr/>
          <p:nvPr/>
        </p:nvGrpSpPr>
        <p:grpSpPr>
          <a:xfrm>
            <a:off x="267629" y="390291"/>
            <a:ext cx="5534097" cy="618228"/>
            <a:chOff x="267629" y="390291"/>
            <a:chExt cx="5534097" cy="618228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8931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3200" b="1" dirty="0" smtClean="0">
                  <a:solidFill>
                    <a:srgbClr val="003F8A"/>
                  </a:solidFill>
                  <a:latin typeface="Pretendard"/>
                  <a:ea typeface="Pretendard"/>
                </a:rPr>
                <a:t>결론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1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lang="en-US" altLang="ko-KR" noProof="0" dirty="0">
                  <a:solidFill>
                    <a:srgbClr val="003F8A"/>
                  </a:solidFill>
                  <a:latin typeface="Pretendard"/>
                  <a:ea typeface="Pretendard"/>
                </a:rPr>
                <a:t>5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51" name="Text Box 2" descr="Google Shape;143;p26"/>
            <p:cNvSpPr txBox="1">
              <a:spLocks/>
            </p:cNvSpPr>
            <p:nvPr/>
          </p:nvSpPr>
          <p:spPr bwMode="auto">
            <a:xfrm>
              <a:off x="2917239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한계점</a:t>
              </a:r>
              <a:endParaRPr kumimoji="0" lang="ko-KR" altLang="ko-KR" sz="13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</p:grpSp>
      <p:sp>
        <p:nvSpPr>
          <p:cNvPr id="52" name="Line 5" descr="직선 연결선 2"/>
          <p:cNvSpPr>
            <a:spLocks noChangeShapeType="1"/>
          </p:cNvSpPr>
          <p:nvPr/>
        </p:nvSpPr>
        <p:spPr bwMode="auto">
          <a:xfrm flipH="1">
            <a:off x="2774497" y="531465"/>
            <a:ext cx="0" cy="369332"/>
          </a:xfrm>
          <a:prstGeom prst="line">
            <a:avLst/>
          </a:prstGeom>
          <a:ln w="12700">
            <a:solidFill>
              <a:schemeClr val="tx1"/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106847" y="2330896"/>
            <a:ext cx="6117679" cy="2751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60000"/>
              </a:lnSpc>
            </a:pP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1. 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 제한적인 </a:t>
            </a:r>
            <a:r>
              <a:rPr lang="ko-KR" altLang="en-US" dirty="0">
                <a:solidFill>
                  <a:srgbClr val="003F8A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은퇴선수들의 정보</a:t>
            </a:r>
          </a:p>
          <a:p>
            <a:pPr>
              <a:lnSpc>
                <a:spcPct val="160000"/>
              </a:lnSpc>
            </a:pP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2. 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 체력측정 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정보 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분석 시 사용 가능한 </a:t>
            </a:r>
            <a:r>
              <a:rPr lang="ko-KR" altLang="en-US" dirty="0">
                <a:solidFill>
                  <a:srgbClr val="003F8A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양의 부족</a:t>
            </a:r>
          </a:p>
          <a:p>
            <a:pPr>
              <a:lnSpc>
                <a:spcPct val="160000"/>
              </a:lnSpc>
            </a:pP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 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   - 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베이스 관리 필요</a:t>
            </a:r>
          </a:p>
          <a:p>
            <a:pPr>
              <a:lnSpc>
                <a:spcPct val="160000"/>
              </a:lnSpc>
            </a:pP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3. 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 시스템 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구축에 이은 </a:t>
            </a:r>
            <a:r>
              <a:rPr lang="ko-KR" altLang="en-US" dirty="0">
                <a:solidFill>
                  <a:srgbClr val="003F8A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플랫폼 홍보 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방안 추가 필요</a:t>
            </a:r>
          </a:p>
          <a:p>
            <a:pPr>
              <a:lnSpc>
                <a:spcPct val="160000"/>
              </a:lnSpc>
            </a:pP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4. 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 지역별 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인구를 기반으로 </a:t>
            </a:r>
            <a:r>
              <a:rPr lang="ko-KR" altLang="en-US" dirty="0">
                <a:solidFill>
                  <a:srgbClr val="003F8A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생활체육 전반의 실태 비교 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필요</a:t>
            </a:r>
            <a:endParaRPr lang="en-US" altLang="ko-KR" dirty="0" smtClean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lnSpc>
                <a:spcPct val="160000"/>
              </a:lnSpc>
            </a:pPr>
            <a:r>
              <a:rPr lang="en-US" altLang="ko-KR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5.   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전문적인 </a:t>
            </a:r>
            <a:r>
              <a:rPr lang="ko-KR" altLang="en-US" dirty="0" err="1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강사풀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구축 프로세스를 위한 </a:t>
            </a:r>
            <a:r>
              <a:rPr lang="ko-KR" altLang="en-US" dirty="0" smtClean="0">
                <a:solidFill>
                  <a:srgbClr val="003F8A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세분화된 기준 </a:t>
            </a:r>
            <a:r>
              <a:rPr lang="ko-KR" altLang="en-US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필요</a:t>
            </a:r>
            <a:endParaRPr lang="ko-KR" altLang="en-US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333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9975273" y="6438885"/>
            <a:ext cx="2150225" cy="374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94311" y="390291"/>
            <a:ext cx="2926122" cy="618228"/>
            <a:chOff x="1059087" y="390291"/>
            <a:chExt cx="2926122" cy="61822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22060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APPENDIX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1804073" y="6483537"/>
            <a:ext cx="424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18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2DEF6E6-59AE-D26C-AEB6-8820AE97EF64}"/>
              </a:ext>
            </a:extLst>
          </p:cNvPr>
          <p:cNvSpPr/>
          <p:nvPr/>
        </p:nvSpPr>
        <p:spPr>
          <a:xfrm>
            <a:off x="826766" y="1227357"/>
            <a:ext cx="10223619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“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건강하고 활기찬 직장생활의 동반자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‘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바 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탁 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동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’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을 소개합니다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!”, </a:t>
            </a:r>
            <a:r>
              <a:rPr lang="en-US" altLang="ko-KR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boditech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2022.09.30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https://www.boditech.co.kr/ko/newsroom/boditech-life/id/1000?p=0</a:t>
            </a:r>
          </a:p>
          <a:p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문화체육관광부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“2021 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국민생활체육조사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”, 2021.12.</a:t>
            </a:r>
          </a:p>
          <a:p>
            <a:endParaRPr lang="en-US" altLang="ko-KR" sz="11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“</a:t>
            </a:r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배구협회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은퇴선수 정보공유센터 운영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…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동호회 지도자 파견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”,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한경 스포츠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2021.04.13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https://www.hankyung.com/sports/article/202104137366Y</a:t>
            </a:r>
          </a:p>
          <a:p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 err="1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손석정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우리나라 생활체육정책의 변화과정과 향후 전망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”, 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스포츠엔터테인먼트와 법 제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19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권 제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4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호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통권 제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49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호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2016. 11.</a:t>
            </a:r>
          </a:p>
          <a:p>
            <a:endParaRPr lang="en-US" altLang="ko-KR" sz="11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스포츠잡알리오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“[</a:t>
            </a:r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스잡알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기고④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]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은퇴선수 취업지원 프로그램의 치명적 문제점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”,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스포츠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Q, 2020.07.20,</a:t>
            </a:r>
          </a:p>
          <a:p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https://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www.sportsq.co.kr/news/articleView.html?idxno=415545</a:t>
            </a:r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endParaRPr lang="en-US" altLang="ko-KR" sz="11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신상현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 </a:t>
            </a:r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김동학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은퇴선수 지원 사업의 정책적 개선 방안 연구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＂,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한국체육정책학회지 제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17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권 제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호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2019.05, Vol. 17, No. 2, pp. 93~107</a:t>
            </a:r>
          </a:p>
          <a:p>
            <a:endParaRPr lang="en-US" altLang="ko-KR" sz="11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임오경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중앙 정부 스포츠 정책 과제 평가 연구용역</a:t>
            </a:r>
            <a:r>
              <a:rPr lang="en-US" altLang="ko-KR" sz="1100" b="0" i="0" dirty="0" smtClean="0">
                <a:solidFill>
                  <a:srgbClr val="000000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”, 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대한민국 국회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2021. 12.</a:t>
            </a:r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endParaRPr lang="en-US" altLang="ko-KR" sz="11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이석무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“[2020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국감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] “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운동선수 평균 </a:t>
            </a:r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은퇴나이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23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세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…10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명 중 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4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명은 무직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””, </a:t>
            </a:r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이데일리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2020.10.12,</a:t>
            </a:r>
          </a:p>
          <a:p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https://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www.edaily.co.kr/news/read?newsId=02463286625932264&amp;mediaCodeNo=257</a:t>
            </a:r>
          </a:p>
          <a:p>
            <a:endParaRPr lang="en-US" altLang="ko-KR" sz="11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정지혜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국가대표 여자 농구 선수들의 은퇴에 대한 지각 탐색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”,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체육과학연구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2010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  <a:p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최문정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은퇴선수 경력개발 및 진로전환사업에 대한 비판적 탐색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”,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성균관대학교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2014.10.</a:t>
            </a:r>
          </a:p>
          <a:p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통계청, 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「국민생활체육 </a:t>
            </a:r>
            <a:r>
              <a:rPr lang="ko-KR" altLang="en-US" sz="1100" dirty="0" err="1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참여현황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」, 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2020.12.22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국민생활체육 참여율</a:t>
            </a:r>
            <a:endParaRPr lang="en-US" altLang="ko-KR" sz="11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https://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www.index.go.kr/potal/main/EachDtlPageDetail.do?idx_cd=1658</a:t>
            </a:r>
          </a:p>
          <a:p>
            <a:endParaRPr lang="en-US" altLang="ko-KR" sz="1100" dirty="0" smtClean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홍승후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 선수의 은퇴 준비와 </a:t>
            </a:r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선수개인의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속성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윤동 </a:t>
            </a:r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경력요인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그리고 </a:t>
            </a:r>
            <a:r>
              <a:rPr lang="ko-KR" altLang="en-US" sz="11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은퇴요인과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상관관계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”, </a:t>
            </a:r>
            <a:r>
              <a:rPr lang="ko-KR" altLang="en-US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한국사회체육학회</a:t>
            </a:r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2010.02.</a:t>
            </a:r>
          </a:p>
          <a:p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MEDIANCE LAB, 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해시태그 랩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“</a:t>
            </a:r>
            <a:r>
              <a:rPr lang="ko-KR" altLang="en-US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운동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“, 2022.11.20,</a:t>
            </a:r>
          </a:p>
          <a:p>
            <a:r>
              <a:rPr lang="en-US" altLang="ko-KR" sz="11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https://labs.mediance.co.kr/hashtag/instagram/info?search=%</a:t>
            </a:r>
            <a:r>
              <a:rPr lang="en-US" altLang="ko-KR" sz="1100" dirty="0" smtClean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EC%9A%B4%EB%8F%99</a:t>
            </a:r>
          </a:p>
          <a:p>
            <a:endParaRPr lang="en-US" altLang="ko-KR" sz="11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15" name="그룹 14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17" name="그룹 16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24" name="Picture 3" descr="Google Shape;133;p25"/>
                <p:cNvPicPr>
                  <a:picLocks noChangeAspect="1"/>
                </p:cNvPicPr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25" name="TextBox 24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18" name="그룹 17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19" name="타원 18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19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타원 20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타원 21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solidFill>
                  <a:srgbClr val="324B5E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타원 22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6" name="타원 15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9497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0" y="0"/>
            <a:ext cx="12192000" cy="1419497"/>
          </a:xfrm>
          <a:prstGeom prst="rect">
            <a:avLst/>
          </a:prstGeom>
          <a:solidFill>
            <a:srgbClr val="003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2410910" y="1897413"/>
            <a:ext cx="4328488" cy="4428331"/>
            <a:chOff x="3598126" y="1303192"/>
            <a:chExt cx="4450921" cy="4428331"/>
          </a:xfrm>
        </p:grpSpPr>
        <p:grpSp>
          <p:nvGrpSpPr>
            <p:cNvPr id="2" name="그룹 1"/>
            <p:cNvGrpSpPr/>
            <p:nvPr/>
          </p:nvGrpSpPr>
          <p:grpSpPr>
            <a:xfrm>
              <a:off x="3598126" y="1303192"/>
              <a:ext cx="4450921" cy="738664"/>
              <a:chOff x="3598126" y="1918008"/>
              <a:chExt cx="4450921" cy="738664"/>
            </a:xfrm>
            <a:solidFill>
              <a:schemeClr val="bg1"/>
            </a:solidFill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0D2F9E0-0DA1-C41D-002E-838EB6896537}"/>
                  </a:ext>
                </a:extLst>
              </p:cNvPr>
              <p:cNvSpPr txBox="1"/>
              <p:nvPr/>
            </p:nvSpPr>
            <p:spPr>
              <a:xfrm>
                <a:off x="3598126" y="1918008"/>
                <a:ext cx="1059366" cy="73866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28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rPr>
                  <a:t>01.</a:t>
                </a:r>
                <a:endPara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E7CAD06-A827-FDD3-87F2-CD1E8DC148CF}"/>
                  </a:ext>
                </a:extLst>
              </p:cNvPr>
              <p:cNvSpPr txBox="1"/>
              <p:nvPr/>
            </p:nvSpPr>
            <p:spPr>
              <a:xfrm>
                <a:off x="4521545" y="1918008"/>
                <a:ext cx="3527502" cy="73866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28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rPr>
                  <a:t>필요성 및 목적</a:t>
                </a:r>
                <a:endPara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61676F5-3CC8-E89D-FFD9-6521A3CCD591}"/>
                </a:ext>
              </a:extLst>
            </p:cNvPr>
            <p:cNvSpPr txBox="1"/>
            <p:nvPr/>
          </p:nvSpPr>
          <p:spPr>
            <a:xfrm>
              <a:off x="3598126" y="2044531"/>
              <a:ext cx="1059366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02.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C3592B-203B-2957-512B-BD0274291E8A}"/>
                </a:ext>
              </a:extLst>
            </p:cNvPr>
            <p:cNvSpPr txBox="1"/>
            <p:nvPr/>
          </p:nvSpPr>
          <p:spPr>
            <a:xfrm>
              <a:off x="4521545" y="2044531"/>
              <a:ext cx="3527502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활용 </a:t>
              </a:r>
              <a:r>
                <a:rPr lang="ko-KR" altLang="en-US" sz="28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데이터셋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3803813-2F39-F774-B6BF-6775C77AF2E3}"/>
                </a:ext>
              </a:extLst>
            </p:cNvPr>
            <p:cNvSpPr txBox="1"/>
            <p:nvPr/>
          </p:nvSpPr>
          <p:spPr>
            <a:xfrm>
              <a:off x="3598126" y="2786473"/>
              <a:ext cx="1059366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03.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CEE2C22-3613-A6B6-A88F-456DEA907446}"/>
                </a:ext>
              </a:extLst>
            </p:cNvPr>
            <p:cNvSpPr txBox="1"/>
            <p:nvPr/>
          </p:nvSpPr>
          <p:spPr>
            <a:xfrm>
              <a:off x="4521545" y="2820429"/>
              <a:ext cx="3527502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분석 과정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1CAE19A-94CD-005E-B8CF-7236DE00C2D5}"/>
                </a:ext>
              </a:extLst>
            </p:cNvPr>
            <p:cNvSpPr txBox="1"/>
            <p:nvPr/>
          </p:nvSpPr>
          <p:spPr>
            <a:xfrm>
              <a:off x="3598126" y="3528415"/>
              <a:ext cx="1059366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04.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8D5D80-326C-E5ED-0E91-990D8748579D}"/>
                </a:ext>
              </a:extLst>
            </p:cNvPr>
            <p:cNvSpPr txBox="1"/>
            <p:nvPr/>
          </p:nvSpPr>
          <p:spPr>
            <a:xfrm>
              <a:off x="4521545" y="3528415"/>
              <a:ext cx="3527502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세부 내용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1CAE19A-94CD-005E-B8CF-7236DE00C2D5}"/>
                </a:ext>
              </a:extLst>
            </p:cNvPr>
            <p:cNvSpPr txBox="1"/>
            <p:nvPr/>
          </p:nvSpPr>
          <p:spPr>
            <a:xfrm>
              <a:off x="3598126" y="4270357"/>
              <a:ext cx="1059366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05.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88D5D80-326C-E5ED-0E91-990D8748579D}"/>
                </a:ext>
              </a:extLst>
            </p:cNvPr>
            <p:cNvSpPr txBox="1"/>
            <p:nvPr/>
          </p:nvSpPr>
          <p:spPr>
            <a:xfrm>
              <a:off x="4521545" y="4270357"/>
              <a:ext cx="3527502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결론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88D5D80-326C-E5ED-0E91-990D8748579D}"/>
                </a:ext>
              </a:extLst>
            </p:cNvPr>
            <p:cNvSpPr txBox="1"/>
            <p:nvPr/>
          </p:nvSpPr>
          <p:spPr>
            <a:xfrm>
              <a:off x="3598126" y="4992859"/>
              <a:ext cx="3527502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APPENDIX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11870574" y="6488668"/>
            <a:ext cx="2549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rgbClr val="003F8A"/>
                </a:solidFill>
              </a:rPr>
              <a:t>1</a:t>
            </a:r>
            <a:endParaRPr lang="ko-KR" altLang="en-US" sz="1400" dirty="0">
              <a:solidFill>
                <a:srgbClr val="003F8A"/>
              </a:solidFill>
            </a:endParaRPr>
          </a:p>
        </p:txBody>
      </p:sp>
      <p:sp>
        <p:nvSpPr>
          <p:cNvPr id="56" name="Text Box 2" descr="Google Shape;145;p26"/>
          <p:cNvSpPr txBox="1">
            <a:spLocks/>
          </p:cNvSpPr>
          <p:nvPr/>
        </p:nvSpPr>
        <p:spPr bwMode="auto">
          <a:xfrm>
            <a:off x="756285" y="371207"/>
            <a:ext cx="5913438" cy="677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0467" tIns="30467" rIns="30467" bIns="30467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ko-KR" altLang="ko-KR" sz="4000" b="1" dirty="0">
                <a:solidFill>
                  <a:schemeClr val="bg1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562614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5039519"/>
            <a:ext cx="12192000" cy="309885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D158B75F-3C92-FDF5-215B-8BDCDDFA4611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C9FCEDB-89BF-20FB-0FFC-A3E4C8D052F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3F8A"/>
                </a:solidFill>
              </a:rPr>
              <a:t>&gt;&gt;</a:t>
            </a:r>
            <a:endParaRPr lang="ko-KR" altLang="en-US" sz="3200" b="1" dirty="0">
              <a:solidFill>
                <a:srgbClr val="003F8A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4CF7C8-FC98-B40F-4BFB-BBDB7F299FCB}"/>
              </a:ext>
            </a:extLst>
          </p:cNvPr>
          <p:cNvSpPr txBox="1"/>
          <p:nvPr/>
        </p:nvSpPr>
        <p:spPr>
          <a:xfrm>
            <a:off x="1779156" y="423744"/>
            <a:ext cx="2499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solidFill>
                  <a:srgbClr val="003F8A"/>
                </a:solidFill>
              </a:rPr>
              <a:t>필요성 및 목적</a:t>
            </a:r>
            <a:endParaRPr lang="ko-KR" altLang="en-US" sz="3200" b="1" dirty="0">
              <a:solidFill>
                <a:srgbClr val="003F8A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CC1DE6-7F3C-B637-372D-832F20EC3F5E}"/>
              </a:ext>
            </a:extLst>
          </p:cNvPr>
          <p:cNvSpPr txBox="1"/>
          <p:nvPr/>
        </p:nvSpPr>
        <p:spPr>
          <a:xfrm>
            <a:off x="267629" y="531465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3F8A"/>
                </a:solidFill>
              </a:rPr>
              <a:t>Part 1</a:t>
            </a:r>
            <a:endParaRPr lang="ko-KR" altLang="en-US" dirty="0">
              <a:solidFill>
                <a:srgbClr val="003F8A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1870574" y="6488668"/>
            <a:ext cx="2549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003F8A"/>
                </a:solidFill>
              </a:rPr>
              <a:t>2</a:t>
            </a:r>
            <a:endParaRPr lang="ko-KR" altLang="en-US" sz="1400" dirty="0">
              <a:solidFill>
                <a:srgbClr val="003F8A"/>
              </a:solidFill>
            </a:endParaRPr>
          </a:p>
        </p:txBody>
      </p:sp>
      <p:grpSp>
        <p:nvGrpSpPr>
          <p:cNvPr id="21" name="Group 22"/>
          <p:cNvGrpSpPr>
            <a:grpSpLocks/>
          </p:cNvGrpSpPr>
          <p:nvPr/>
        </p:nvGrpSpPr>
        <p:grpSpPr bwMode="auto">
          <a:xfrm>
            <a:off x="8519438" y="1826404"/>
            <a:ext cx="1464937" cy="863600"/>
            <a:chOff x="83424" y="-11366"/>
            <a:chExt cx="1464246" cy="961700"/>
          </a:xfrm>
          <a:solidFill>
            <a:schemeClr val="bg1"/>
          </a:solidFill>
        </p:grpSpPr>
        <p:sp>
          <p:nvSpPr>
            <p:cNvPr id="22" name="Rectangle 23" descr="직사각형 156"/>
            <p:cNvSpPr>
              <a:spLocks/>
            </p:cNvSpPr>
            <p:nvPr/>
          </p:nvSpPr>
          <p:spPr bwMode="auto">
            <a:xfrm>
              <a:off x="83424" y="-11366"/>
              <a:ext cx="1464246" cy="961700"/>
            </a:xfrm>
            <a:prstGeom prst="rect">
              <a:avLst/>
            </a:prstGeom>
            <a:grpFill/>
            <a:ln w="12700">
              <a:solidFill>
                <a:srgbClr val="FF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 sz="3600">
                <a:solidFill>
                  <a:srgbClr val="003F8A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endParaRPr>
            </a:p>
          </p:txBody>
        </p:sp>
        <p:sp>
          <p:nvSpPr>
            <p:cNvPr id="23" name="AutoShape 24" descr="TextBox 157"/>
            <p:cNvSpPr>
              <a:spLocks/>
            </p:cNvSpPr>
            <p:nvPr/>
          </p:nvSpPr>
          <p:spPr bwMode="auto">
            <a:xfrm>
              <a:off x="182836" y="564667"/>
              <a:ext cx="1320263" cy="257053"/>
            </a:xfrm>
            <a:custGeom>
              <a:avLst/>
              <a:gdLst>
                <a:gd name="T0" fmla="*/ 2147483646 w 21600"/>
                <a:gd name="T1" fmla="*/ 0 h 1"/>
                <a:gd name="T2" fmla="*/ 2147483646 w 21600"/>
                <a:gd name="T3" fmla="*/ 0 h 1"/>
                <a:gd name="T4" fmla="*/ 2147483646 w 21600"/>
                <a:gd name="T5" fmla="*/ 0 h 1"/>
                <a:gd name="T6" fmla="*/ 2147483646 w 21600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1"/>
                <a:gd name="T14" fmla="*/ 21600 w 21600"/>
                <a:gd name="T15" fmla="*/ 1 h 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1">
                  <a:moveTo>
                    <a:pt x="0" y="0"/>
                  </a:move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r>
                <a:rPr lang="ko-KR" altLang="ko-KR" sz="900" dirty="0">
                  <a:solidFill>
                    <a:schemeClr val="tx1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</a:rPr>
                <a:t>해시태그 상위 비율</a:t>
              </a:r>
            </a:p>
          </p:txBody>
        </p:sp>
        <p:sp>
          <p:nvSpPr>
            <p:cNvPr id="24" name="AutoShape 25" descr="TextBox 1"/>
            <p:cNvSpPr>
              <a:spLocks/>
            </p:cNvSpPr>
            <p:nvPr/>
          </p:nvSpPr>
          <p:spPr bwMode="auto">
            <a:xfrm>
              <a:off x="538797" y="110051"/>
              <a:ext cx="832131" cy="616929"/>
            </a:xfrm>
            <a:custGeom>
              <a:avLst/>
              <a:gdLst>
                <a:gd name="T0" fmla="*/ 485506524 w 21600"/>
                <a:gd name="T1" fmla="*/ 0 h 1"/>
                <a:gd name="T2" fmla="*/ 485506524 w 21600"/>
                <a:gd name="T3" fmla="*/ 0 h 1"/>
                <a:gd name="T4" fmla="*/ 485506524 w 21600"/>
                <a:gd name="T5" fmla="*/ 0 h 1"/>
                <a:gd name="T6" fmla="*/ 485506524 w 21600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1"/>
                <a:gd name="T14" fmla="*/ 21600 w 21600"/>
                <a:gd name="T15" fmla="*/ 1 h 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1">
                  <a:moveTo>
                    <a:pt x="0" y="0"/>
                  </a:move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/>
              <a:r>
                <a:rPr lang="en-US" altLang="ko-KR" sz="3000" dirty="0">
                  <a:solidFill>
                    <a:srgbClr val="003F8A"/>
                  </a:solidFill>
                  <a:latin typeface="+mj-ea"/>
                  <a:ea typeface="+mj-ea"/>
                  <a:sym typeface="Helvetica" panose="020B0604020202020204" pitchFamily="34" charset="0"/>
                </a:rPr>
                <a:t>1</a:t>
              </a:r>
              <a:r>
                <a:rPr lang="ko-KR" altLang="ko-KR" sz="3000" dirty="0">
                  <a:solidFill>
                    <a:srgbClr val="003F8A"/>
                  </a:solidFill>
                  <a:latin typeface="+mj-ea"/>
                  <a:ea typeface="+mj-ea"/>
                  <a:sym typeface="Helvetica" panose="020B0604020202020204" pitchFamily="34" charset="0"/>
                </a:rPr>
                <a:t>%</a:t>
              </a:r>
            </a:p>
          </p:txBody>
        </p:sp>
      </p:grpSp>
      <p:grpSp>
        <p:nvGrpSpPr>
          <p:cNvPr id="25" name="Group 26"/>
          <p:cNvGrpSpPr>
            <a:grpSpLocks/>
          </p:cNvGrpSpPr>
          <p:nvPr/>
        </p:nvGrpSpPr>
        <p:grpSpPr bwMode="auto">
          <a:xfrm>
            <a:off x="10070374" y="1836611"/>
            <a:ext cx="1424714" cy="862012"/>
            <a:chOff x="-32440" y="0"/>
            <a:chExt cx="1423147" cy="946876"/>
          </a:xfrm>
          <a:solidFill>
            <a:schemeClr val="bg1"/>
          </a:solidFill>
        </p:grpSpPr>
        <p:sp>
          <p:nvSpPr>
            <p:cNvPr id="26" name="Rectangle 27" descr="직사각형 160"/>
            <p:cNvSpPr>
              <a:spLocks/>
            </p:cNvSpPr>
            <p:nvPr/>
          </p:nvSpPr>
          <p:spPr bwMode="auto">
            <a:xfrm>
              <a:off x="0" y="0"/>
              <a:ext cx="1390707" cy="946876"/>
            </a:xfrm>
            <a:prstGeom prst="rect">
              <a:avLst/>
            </a:prstGeom>
            <a:grpFill/>
            <a:ln w="12700">
              <a:solidFill>
                <a:srgbClr val="FF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 sz="3600">
                <a:solidFill>
                  <a:srgbClr val="003F8A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endParaRPr>
            </a:p>
          </p:txBody>
        </p:sp>
        <p:sp>
          <p:nvSpPr>
            <p:cNvPr id="27" name="Text Box 28" descr="TextBox 161"/>
            <p:cNvSpPr txBox="1">
              <a:spLocks/>
            </p:cNvSpPr>
            <p:nvPr/>
          </p:nvSpPr>
          <p:spPr bwMode="auto">
            <a:xfrm>
              <a:off x="-32440" y="587121"/>
              <a:ext cx="1299268" cy="25355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r>
                <a:rPr lang="ko-KR" altLang="ko-KR" sz="900" dirty="0">
                  <a:solidFill>
                    <a:schemeClr val="tx1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</a:rPr>
                <a:t>해시태그 포스트 수</a:t>
              </a:r>
            </a:p>
          </p:txBody>
        </p:sp>
        <p:sp>
          <p:nvSpPr>
            <p:cNvPr id="28" name="Text Box 29" descr="TextBox 35"/>
            <p:cNvSpPr txBox="1">
              <a:spLocks/>
            </p:cNvSpPr>
            <p:nvPr/>
          </p:nvSpPr>
          <p:spPr bwMode="auto">
            <a:xfrm>
              <a:off x="160112" y="116876"/>
              <a:ext cx="981541" cy="6085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/>
              <a:r>
                <a:rPr lang="ko-KR" altLang="ko-KR" sz="3000" dirty="0">
                  <a:solidFill>
                    <a:srgbClr val="003F8A"/>
                  </a:solidFill>
                  <a:latin typeface="+mj-ea"/>
                  <a:ea typeface="+mj-ea"/>
                  <a:sym typeface="Helvetica" panose="020B0604020202020204" pitchFamily="34" charset="0"/>
                </a:rPr>
                <a:t>20M</a:t>
              </a:r>
            </a:p>
          </p:txBody>
        </p:sp>
      </p:grpSp>
      <p:sp>
        <p:nvSpPr>
          <p:cNvPr id="29" name="Line 5" descr="직선 연결선 2"/>
          <p:cNvSpPr>
            <a:spLocks noChangeShapeType="1"/>
          </p:cNvSpPr>
          <p:nvPr/>
        </p:nvSpPr>
        <p:spPr bwMode="auto">
          <a:xfrm flipH="1">
            <a:off x="4115880" y="1825625"/>
            <a:ext cx="0" cy="288925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/>
          </a:p>
        </p:txBody>
      </p:sp>
      <p:sp>
        <p:nvSpPr>
          <p:cNvPr id="30" name="Line 6" descr="직선 연결선 11"/>
          <p:cNvSpPr>
            <a:spLocks noChangeShapeType="1"/>
          </p:cNvSpPr>
          <p:nvPr/>
        </p:nvSpPr>
        <p:spPr bwMode="auto">
          <a:xfrm>
            <a:off x="8137525" y="1836738"/>
            <a:ext cx="0" cy="288925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/>
          </a:p>
        </p:txBody>
      </p:sp>
      <p:sp>
        <p:nvSpPr>
          <p:cNvPr id="33" name="Text Box 35"/>
          <p:cNvSpPr txBox="1">
            <a:spLocks/>
          </p:cNvSpPr>
          <p:nvPr/>
        </p:nvSpPr>
        <p:spPr bwMode="auto">
          <a:xfrm>
            <a:off x="290322" y="5069394"/>
            <a:ext cx="3418505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 eaLnBrk="1"/>
            <a:r>
              <a:rPr lang="ko-KR" altLang="ko-KR" sz="10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코로나도 막지 못한 </a:t>
            </a:r>
            <a:r>
              <a:rPr lang="ko-KR" altLang="ko-KR" sz="10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생활체육 </a:t>
            </a:r>
            <a:r>
              <a:rPr lang="ko-KR" altLang="ko-KR" sz="10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참여율</a:t>
            </a:r>
            <a:endParaRPr lang="ko-KR" altLang="ko-KR" sz="10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6" name="Text Box 15"/>
          <p:cNvSpPr txBox="1">
            <a:spLocks/>
          </p:cNvSpPr>
          <p:nvPr/>
        </p:nvSpPr>
        <p:spPr bwMode="auto">
          <a:xfrm>
            <a:off x="4438342" y="5064396"/>
            <a:ext cx="3418505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 eaLnBrk="1"/>
            <a:r>
              <a:rPr lang="ko-KR" altLang="ko-KR" sz="10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최근 유행하는 스포츠 예능에 대한 관심도 증가</a:t>
            </a:r>
            <a:endParaRPr lang="ko-KR" altLang="ko-KR" sz="10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9" name="Text Box 19"/>
          <p:cNvSpPr txBox="1">
            <a:spLocks/>
          </p:cNvSpPr>
          <p:nvPr/>
        </p:nvSpPr>
        <p:spPr bwMode="auto">
          <a:xfrm>
            <a:off x="8316252" y="5065383"/>
            <a:ext cx="3416959" cy="253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 eaLnBrk="1"/>
            <a:r>
              <a:rPr lang="ko-KR" altLang="ko-KR" sz="10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Medium" panose="02000603000000020004" pitchFamily="50" charset="-127"/>
              </a:rPr>
              <a:t>운동 관련 해시태그 게시물 꾸준하게 증가 </a:t>
            </a:r>
          </a:p>
        </p:txBody>
      </p:sp>
      <p:sp>
        <p:nvSpPr>
          <p:cNvPr id="40" name="Text Box 13" descr="Google Shape;147;p26"/>
          <p:cNvSpPr>
            <a:spLocks/>
          </p:cNvSpPr>
          <p:nvPr/>
        </p:nvSpPr>
        <p:spPr bwMode="auto">
          <a:xfrm>
            <a:off x="1084263" y="1360488"/>
            <a:ext cx="2252662" cy="47625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&lt;</a:t>
            </a:r>
            <a:r>
              <a:rPr lang="ko-KR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최근 5년간 생활체육 참여율</a:t>
            </a:r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&gt;</a:t>
            </a:r>
            <a:endParaRPr lang="ko-KR" altLang="ko-KR" sz="12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Pretendard SemiBold" panose="02000703000000020004" pitchFamily="50" charset="-127"/>
            </a:endParaRPr>
          </a:p>
        </p:txBody>
      </p:sp>
      <p:sp>
        <p:nvSpPr>
          <p:cNvPr id="41" name="Text Box 13" descr="Google Shape;147;p26"/>
          <p:cNvSpPr>
            <a:spLocks/>
          </p:cNvSpPr>
          <p:nvPr/>
        </p:nvSpPr>
        <p:spPr bwMode="auto">
          <a:xfrm>
            <a:off x="4851070" y="1354477"/>
            <a:ext cx="2757487" cy="47625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&lt;</a:t>
            </a:r>
            <a:r>
              <a:rPr lang="ko-KR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일상 속 스포츠에 대한 노출 빈도 증가</a:t>
            </a:r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&gt;</a:t>
            </a:r>
            <a:endParaRPr lang="ko-KR" altLang="ko-KR" sz="12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Pretendard SemiBold" panose="02000703000000020004" pitchFamily="50" charset="-127"/>
            </a:endParaRPr>
          </a:p>
        </p:txBody>
      </p:sp>
      <p:sp>
        <p:nvSpPr>
          <p:cNvPr id="42" name="Text Box 13" descr="Google Shape;147;p26"/>
          <p:cNvSpPr>
            <a:spLocks/>
          </p:cNvSpPr>
          <p:nvPr/>
        </p:nvSpPr>
        <p:spPr bwMode="auto">
          <a:xfrm>
            <a:off x="8685149" y="1348943"/>
            <a:ext cx="2759075" cy="476682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&lt;</a:t>
            </a:r>
            <a:r>
              <a:rPr lang="ko-KR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일상 속 스포츠에 대한 노출 빈도 증가 </a:t>
            </a:r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&gt;</a:t>
            </a:r>
            <a:endParaRPr lang="ko-KR" altLang="ko-KR" sz="12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Pretendard SemiBold" panose="02000703000000020004" pitchFamily="50" charset="-127"/>
            </a:endParaRPr>
          </a:p>
        </p:txBody>
      </p:sp>
      <p:sp>
        <p:nvSpPr>
          <p:cNvPr id="43" name="Text Box 2" descr="Google Shape;143;p26"/>
          <p:cNvSpPr txBox="1">
            <a:spLocks/>
          </p:cNvSpPr>
          <p:nvPr/>
        </p:nvSpPr>
        <p:spPr bwMode="auto">
          <a:xfrm>
            <a:off x="4456795" y="576602"/>
            <a:ext cx="6538912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0467" tIns="30467" rIns="30467" bIns="30467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ko-KR" altLang="ko-KR" sz="13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스포츠에 대한 사회 전반 관심도 증가</a:t>
            </a:r>
          </a:p>
        </p:txBody>
      </p:sp>
      <p:sp>
        <p:nvSpPr>
          <p:cNvPr id="44" name="Text Box 16" descr="Google Shape;147;p26"/>
          <p:cNvSpPr txBox="1">
            <a:spLocks/>
          </p:cNvSpPr>
          <p:nvPr/>
        </p:nvSpPr>
        <p:spPr bwMode="auto">
          <a:xfrm>
            <a:off x="1511040" y="5770449"/>
            <a:ext cx="9169920" cy="592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121900" tIns="121900" rIns="121900" bIns="121900">
            <a:spAutoFit/>
          </a:bodyPr>
          <a:lstStyle>
            <a:lvl1pPr marL="2857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indent="0" eaLnBrk="1">
              <a:lnSpc>
                <a:spcPct val="125000"/>
              </a:lnSpc>
              <a:buSzPct val="100000"/>
            </a:pPr>
            <a:r>
              <a:rPr lang="ko-KR" altLang="en-US" dirty="0" smtClean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Medium" panose="02000603000000020004" pitchFamily="50" charset="-127"/>
              </a:rPr>
              <a:t>스포츠에 대한 사회 전반의 관심도는 </a:t>
            </a:r>
            <a:r>
              <a:rPr lang="ko-KR" altLang="en-US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Medium" panose="02000603000000020004" pitchFamily="50" charset="-127"/>
              </a:rPr>
              <a:t>코로나에 큰 영향을 받지 않고 </a:t>
            </a:r>
            <a:r>
              <a:rPr lang="ko-KR" altLang="en-US" dirty="0" smtClean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Medium" panose="02000603000000020004" pitchFamily="50" charset="-127"/>
              </a:rPr>
              <a:t>오히려 증가</a:t>
            </a:r>
            <a:r>
              <a:rPr lang="ko-KR" altLang="en-US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Medium" panose="02000603000000020004" pitchFamily="50" charset="-127"/>
              </a:rPr>
              <a:t>했음을 확인할 수 있음</a:t>
            </a:r>
            <a:endParaRPr lang="ko-KR" altLang="ko-KR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Pretendard Medium" panose="02000603000000020004" pitchFamily="50" charset="-127"/>
            </a:endParaRPr>
          </a:p>
        </p:txBody>
      </p:sp>
      <p:sp>
        <p:nvSpPr>
          <p:cNvPr id="46" name="Line 5" descr="직선 연결선 2"/>
          <p:cNvSpPr>
            <a:spLocks noChangeShapeType="1"/>
          </p:cNvSpPr>
          <p:nvPr/>
        </p:nvSpPr>
        <p:spPr bwMode="auto">
          <a:xfrm flipH="1">
            <a:off x="4322103" y="531465"/>
            <a:ext cx="0" cy="369332"/>
          </a:xfrm>
          <a:prstGeom prst="line">
            <a:avLst/>
          </a:prstGeom>
          <a:ln w="12700">
            <a:solidFill>
              <a:schemeClr val="tx1"/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/>
          </a:p>
        </p:txBody>
      </p:sp>
      <p:graphicFrame>
        <p:nvGraphicFramePr>
          <p:cNvPr id="47" name="Object 30" descr="차트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3489697"/>
              </p:ext>
            </p:extLst>
          </p:nvPr>
        </p:nvGraphicFramePr>
        <p:xfrm>
          <a:off x="94237" y="2004823"/>
          <a:ext cx="3939016" cy="25634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" name="차트" r:id="rId3" imgW="3487214" imgH="2042337" progId="Excel.Chart.8">
                  <p:embed/>
                </p:oleObj>
              </mc:Choice>
              <mc:Fallback>
                <p:oleObj name="차트" r:id="rId3" imgW="3487214" imgH="2042337" progId="Excel.Chart.8">
                  <p:embed/>
                  <p:pic>
                    <p:nvPicPr>
                      <p:cNvPr id="7176" name="Object 30" descr="차트 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237" y="2004823"/>
                        <a:ext cx="3939016" cy="256345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Text Box 11" descr="Google Shape;147;p26"/>
          <p:cNvSpPr txBox="1">
            <a:spLocks/>
          </p:cNvSpPr>
          <p:nvPr/>
        </p:nvSpPr>
        <p:spPr bwMode="auto">
          <a:xfrm>
            <a:off x="7037388" y="1738313"/>
            <a:ext cx="1152525" cy="37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ko-KR" altLang="en-US" sz="800" dirty="0">
                <a:solidFill>
                  <a:srgbClr val="80808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자료</a:t>
            </a:r>
            <a:r>
              <a:rPr lang="ko-KR" altLang="ko-KR" sz="800" dirty="0">
                <a:solidFill>
                  <a:srgbClr val="80808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: </a:t>
            </a:r>
            <a:r>
              <a:rPr lang="ko-KR" altLang="en-US" sz="800" b="1" dirty="0" smtClean="0">
                <a:solidFill>
                  <a:srgbClr val="80808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네이버 </a:t>
            </a:r>
            <a:r>
              <a:rPr lang="ko-KR" altLang="en-US" sz="800" b="1" dirty="0">
                <a:solidFill>
                  <a:srgbClr val="80808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트렌드</a:t>
            </a:r>
            <a:endParaRPr lang="ko-KR" altLang="ko-KR" sz="800" dirty="0">
              <a:solidFill>
                <a:srgbClr val="808080"/>
              </a:solidFill>
              <a:latin typeface="Helvetica" panose="020B0604020202020204" pitchFamily="34" charset="0"/>
              <a:ea typeface="Pretendard Light" panose="02000403000000020004" pitchFamily="50" charset="-127"/>
              <a:sym typeface="Helvetica" panose="020B0604020202020204" pitchFamily="34" charset="0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8357644" y="2444377"/>
            <a:ext cx="3727711" cy="2402133"/>
            <a:chOff x="8284492" y="1873308"/>
            <a:chExt cx="3884501" cy="2562999"/>
          </a:xfrm>
        </p:grpSpPr>
        <p:pic>
          <p:nvPicPr>
            <p:cNvPr id="51" name="그림 50"/>
            <p:cNvPicPr>
              <a:picLocks noChangeAspect="1"/>
            </p:cNvPicPr>
            <p:nvPr/>
          </p:nvPicPr>
          <p:blipFill rotWithShape="1">
            <a:blip r:embed="rId5"/>
            <a:srcRect t="10456"/>
            <a:stretch/>
          </p:blipFill>
          <p:spPr>
            <a:xfrm>
              <a:off x="8284492" y="1997005"/>
              <a:ext cx="3733800" cy="2439302"/>
            </a:xfrm>
            <a:prstGeom prst="rect">
              <a:avLst/>
            </a:prstGeom>
          </p:spPr>
        </p:pic>
        <p:sp>
          <p:nvSpPr>
            <p:cNvPr id="52" name="Text Box 11" descr="Google Shape;147;p26"/>
            <p:cNvSpPr txBox="1">
              <a:spLocks/>
            </p:cNvSpPr>
            <p:nvPr/>
          </p:nvSpPr>
          <p:spPr bwMode="auto">
            <a:xfrm>
              <a:off x="11016468" y="1873308"/>
              <a:ext cx="1152525" cy="3778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121900" tIns="121900" rIns="121900" bIns="121900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/>
              <a:r>
                <a:rPr lang="ko-KR" altLang="en-US" sz="800" dirty="0">
                  <a:solidFill>
                    <a:srgbClr val="808080"/>
                  </a:solidFill>
                  <a:latin typeface="Helvetica" panose="020B0604020202020204" pitchFamily="34" charset="0"/>
                  <a:ea typeface="Pretendard Light" panose="02000403000000020004" pitchFamily="50" charset="-127"/>
                  <a:sym typeface="Helvetica" panose="020B0604020202020204" pitchFamily="34" charset="0"/>
                </a:rPr>
                <a:t>자료</a:t>
              </a:r>
              <a:r>
                <a:rPr lang="ko-KR" altLang="ko-KR" sz="800" dirty="0">
                  <a:solidFill>
                    <a:srgbClr val="808080"/>
                  </a:solidFill>
                  <a:latin typeface="Helvetica" panose="020B0604020202020204" pitchFamily="34" charset="0"/>
                  <a:ea typeface="Pretendard Light" panose="02000403000000020004" pitchFamily="50" charset="-127"/>
                  <a:sym typeface="Helvetica" panose="020B0604020202020204" pitchFamily="34" charset="0"/>
                </a:rPr>
                <a:t>: </a:t>
              </a:r>
              <a:r>
                <a:rPr lang="ko-KR" altLang="ko-KR" sz="800" b="1" dirty="0" err="1">
                  <a:solidFill>
                    <a:srgbClr val="808080"/>
                  </a:solidFill>
                  <a:latin typeface="Helvetica" panose="020B0604020202020204" pitchFamily="34" charset="0"/>
                  <a:ea typeface="Pretendard Light" panose="02000403000000020004" pitchFamily="50" charset="-127"/>
                  <a:sym typeface="Helvetica" panose="020B0604020202020204" pitchFamily="34" charset="0"/>
                </a:rPr>
                <a:t>미디언스랩</a:t>
              </a:r>
              <a:endParaRPr lang="ko-KR" altLang="ko-KR" sz="800" dirty="0">
                <a:solidFill>
                  <a:srgbClr val="80808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4425695" y="2013967"/>
            <a:ext cx="3564863" cy="1936242"/>
            <a:chOff x="4425695" y="2114551"/>
            <a:chExt cx="3564863" cy="1936242"/>
          </a:xfrm>
        </p:grpSpPr>
        <p:pic>
          <p:nvPicPr>
            <p:cNvPr id="37" name="그림 36"/>
            <p:cNvPicPr>
              <a:picLocks noChangeAspect="1"/>
            </p:cNvPicPr>
            <p:nvPr/>
          </p:nvPicPr>
          <p:blipFill rotWithShape="1">
            <a:blip r:embed="rId6"/>
            <a:srcRect l="3082" b="12127"/>
            <a:stretch/>
          </p:blipFill>
          <p:spPr>
            <a:xfrm>
              <a:off x="4425695" y="2114551"/>
              <a:ext cx="3564863" cy="1936242"/>
            </a:xfrm>
            <a:prstGeom prst="rect">
              <a:avLst/>
            </a:prstGeom>
          </p:spPr>
        </p:pic>
        <p:sp>
          <p:nvSpPr>
            <p:cNvPr id="38" name="직사각형 37"/>
            <p:cNvSpPr/>
            <p:nvPr/>
          </p:nvSpPr>
          <p:spPr bwMode="auto">
            <a:xfrm>
              <a:off x="7037388" y="2218388"/>
              <a:ext cx="865187" cy="146051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45720" tIns="45720" rIns="4572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endParaRPr>
            </a:p>
          </p:txBody>
        </p:sp>
      </p:grpSp>
      <p:sp>
        <p:nvSpPr>
          <p:cNvPr id="53" name="Text Box 35"/>
          <p:cNvSpPr txBox="1">
            <a:spLocks/>
          </p:cNvSpPr>
          <p:nvPr/>
        </p:nvSpPr>
        <p:spPr bwMode="auto">
          <a:xfrm>
            <a:off x="4281136" y="3984888"/>
            <a:ext cx="5483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 eaLnBrk="1"/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2020</a:t>
            </a:r>
            <a:endParaRPr lang="ko-KR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54" name="Text Box 35"/>
          <p:cNvSpPr txBox="1">
            <a:spLocks/>
          </p:cNvSpPr>
          <p:nvPr/>
        </p:nvSpPr>
        <p:spPr bwMode="auto">
          <a:xfrm>
            <a:off x="5821806" y="4007623"/>
            <a:ext cx="5483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 eaLnBrk="1"/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2021</a:t>
            </a:r>
            <a:endParaRPr lang="ko-KR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55" name="Text Box 35"/>
          <p:cNvSpPr txBox="1">
            <a:spLocks/>
          </p:cNvSpPr>
          <p:nvPr/>
        </p:nvSpPr>
        <p:spPr bwMode="auto">
          <a:xfrm>
            <a:off x="7272571" y="4007623"/>
            <a:ext cx="5483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 eaLnBrk="1"/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2022</a:t>
            </a:r>
            <a:endParaRPr lang="ko-KR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56" name="그룹 55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pic>
            <p:nvPicPr>
              <p:cNvPr id="64" name="Picture 3" descr="Google Shape;133;p25"/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07551" y="0"/>
                <a:ext cx="5184449" cy="3571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  <p:sp>
            <p:nvSpPr>
              <p:cNvPr id="65" name="TextBox 64"/>
              <p:cNvSpPr txBox="1"/>
              <p:nvPr/>
            </p:nvSpPr>
            <p:spPr>
              <a:xfrm>
                <a:off x="10163695" y="47789"/>
                <a:ext cx="202830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100" dirty="0" smtClean="0">
                    <a:latin typeface="+mn-ea"/>
                  </a:rPr>
                  <a:t>2022 </a:t>
                </a:r>
                <a:r>
                  <a:rPr lang="ko-KR" altLang="en-US" sz="1100" dirty="0" smtClean="0">
                    <a:latin typeface="+mn-ea"/>
                  </a:rPr>
                  <a:t>체육 종합 데이터 분석 대회</a:t>
                </a:r>
                <a:endParaRPr lang="ko-KR" altLang="en-US" sz="1100" dirty="0">
                  <a:latin typeface="+mn-ea"/>
                </a:endParaRPr>
              </a:p>
            </p:txBody>
          </p:sp>
        </p:grpSp>
        <p:grpSp>
          <p:nvGrpSpPr>
            <p:cNvPr id="57" name="그룹 56"/>
            <p:cNvGrpSpPr/>
            <p:nvPr/>
          </p:nvGrpSpPr>
          <p:grpSpPr>
            <a:xfrm>
              <a:off x="9012475" y="127319"/>
              <a:ext cx="1151220" cy="102550"/>
              <a:chOff x="7296788" y="2438459"/>
              <a:chExt cx="1151220" cy="102550"/>
            </a:xfrm>
          </p:grpSpPr>
          <p:sp>
            <p:nvSpPr>
              <p:cNvPr id="58" name="타원 57"/>
              <p:cNvSpPr/>
              <p:nvPr/>
            </p:nvSpPr>
            <p:spPr>
              <a:xfrm>
                <a:off x="7506522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/>
              <p:cNvSpPr/>
              <p:nvPr/>
            </p:nvSpPr>
            <p:spPr>
              <a:xfrm>
                <a:off x="7716256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/>
              <p:cNvSpPr/>
              <p:nvPr/>
            </p:nvSpPr>
            <p:spPr>
              <a:xfrm>
                <a:off x="7296788" y="2438459"/>
                <a:ext cx="102550" cy="10255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타원 60"/>
              <p:cNvSpPr/>
              <p:nvPr/>
            </p:nvSpPr>
            <p:spPr>
              <a:xfrm>
                <a:off x="8135724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타원 61"/>
              <p:cNvSpPr/>
              <p:nvPr/>
            </p:nvSpPr>
            <p:spPr>
              <a:xfrm>
                <a:off x="8345458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타원 62"/>
              <p:cNvSpPr/>
              <p:nvPr/>
            </p:nvSpPr>
            <p:spPr>
              <a:xfrm>
                <a:off x="7925990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4169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직사각형 57"/>
          <p:cNvSpPr/>
          <p:nvPr/>
        </p:nvSpPr>
        <p:spPr>
          <a:xfrm>
            <a:off x="0" y="5039519"/>
            <a:ext cx="12192000" cy="309885"/>
          </a:xfrm>
          <a:prstGeom prst="rect">
            <a:avLst/>
          </a:prstGeom>
          <a:solidFill>
            <a:srgbClr val="E2E1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D158B75F-3C92-FDF5-215B-8BDCDDFA4611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C9FCEDB-89BF-20FB-0FFC-A3E4C8D052F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&gt;&gt;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4CF7C8-FC98-B40F-4BFB-BBDB7F299FCB}"/>
              </a:ext>
            </a:extLst>
          </p:cNvPr>
          <p:cNvSpPr txBox="1"/>
          <p:nvPr/>
        </p:nvSpPr>
        <p:spPr>
          <a:xfrm>
            <a:off x="1779156" y="423744"/>
            <a:ext cx="2499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필요성 및 목적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CC1DE6-7F3C-B637-372D-832F20EC3F5E}"/>
              </a:ext>
            </a:extLst>
          </p:cNvPr>
          <p:cNvSpPr txBox="1"/>
          <p:nvPr/>
        </p:nvSpPr>
        <p:spPr>
          <a:xfrm>
            <a:off x="267629" y="531465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Part 1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870574" y="6488668"/>
            <a:ext cx="2549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 smtClean="0">
                <a:solidFill>
                  <a:srgbClr val="003F8A"/>
                </a:solidFill>
                <a:latin typeface="Pretendard"/>
                <a:ea typeface="Pretendard"/>
              </a:rPr>
              <a:t>3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29" name="Line 5" descr="직선 연결선 2"/>
          <p:cNvSpPr>
            <a:spLocks noChangeShapeType="1"/>
          </p:cNvSpPr>
          <p:nvPr/>
        </p:nvSpPr>
        <p:spPr bwMode="auto">
          <a:xfrm flipH="1">
            <a:off x="4179888" y="1825625"/>
            <a:ext cx="0" cy="288925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30" name="Line 6" descr="직선 연결선 11"/>
          <p:cNvSpPr>
            <a:spLocks noChangeShapeType="1"/>
          </p:cNvSpPr>
          <p:nvPr/>
        </p:nvSpPr>
        <p:spPr bwMode="auto">
          <a:xfrm>
            <a:off x="8119237" y="1836738"/>
            <a:ext cx="0" cy="288925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33" name="Text Box 35"/>
          <p:cNvSpPr txBox="1">
            <a:spLocks/>
          </p:cNvSpPr>
          <p:nvPr/>
        </p:nvSpPr>
        <p:spPr bwMode="auto">
          <a:xfrm>
            <a:off x="434667" y="5064396"/>
            <a:ext cx="3418505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/>
            <a:r>
              <a:rPr lang="ko-KR" altLang="en-US" sz="10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선수의 은퇴 이후 불안정성</a:t>
            </a:r>
            <a:endParaRPr lang="ko-KR" altLang="ko-KR" sz="10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6" name="Text Box 15"/>
          <p:cNvSpPr txBox="1">
            <a:spLocks/>
          </p:cNvSpPr>
          <p:nvPr/>
        </p:nvSpPr>
        <p:spPr bwMode="auto">
          <a:xfrm>
            <a:off x="4413250" y="5086315"/>
            <a:ext cx="3418505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불안정한 은퇴선수 실태 조사 결과</a:t>
            </a:r>
            <a:endParaRPr lang="ko-KR" altLang="ko-KR" sz="10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9" name="Text Box 19"/>
          <p:cNvSpPr txBox="1">
            <a:spLocks/>
          </p:cNvSpPr>
          <p:nvPr/>
        </p:nvSpPr>
        <p:spPr bwMode="auto">
          <a:xfrm>
            <a:off x="8544584" y="5084116"/>
            <a:ext cx="317603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r>
              <a:rPr lang="ko-KR" altLang="ko-KR" sz="10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연속성 및 전문성 강화를 위한 체육진흥원의 정책적 관리 필요</a:t>
            </a:r>
          </a:p>
        </p:txBody>
      </p:sp>
      <p:sp>
        <p:nvSpPr>
          <p:cNvPr id="40" name="Text Box 13" descr="Google Shape;147;p26"/>
          <p:cNvSpPr>
            <a:spLocks/>
          </p:cNvSpPr>
          <p:nvPr/>
        </p:nvSpPr>
        <p:spPr bwMode="auto">
          <a:xfrm>
            <a:off x="772995" y="1334123"/>
            <a:ext cx="3080177" cy="476682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121900" tIns="121900" rIns="121900" bIns="12190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r>
              <a:rPr lang="en-US" altLang="ko-KR" sz="12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&lt;</a:t>
            </a:r>
            <a:r>
              <a:rPr lang="ko-KR" altLang="en-US" sz="12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은퇴선수</a:t>
            </a:r>
            <a:r>
              <a:rPr lang="ko-KR" altLang="ko-KR" sz="12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지원 사업 필요에 대한 연구 결과</a:t>
            </a:r>
            <a:r>
              <a:rPr lang="ko-KR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&gt;</a:t>
            </a:r>
            <a:endParaRPr lang="ko-KR" altLang="ko-KR" sz="12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41" name="Text Box 13" descr="Google Shape;147;p26"/>
          <p:cNvSpPr>
            <a:spLocks/>
          </p:cNvSpPr>
          <p:nvPr/>
        </p:nvSpPr>
        <p:spPr bwMode="auto">
          <a:xfrm>
            <a:off x="5000419" y="1334339"/>
            <a:ext cx="2757487" cy="47625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&lt;</a:t>
            </a:r>
            <a:r>
              <a:rPr lang="ko-KR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2019년 </a:t>
            </a:r>
            <a:r>
              <a:rPr lang="ko-KR" altLang="en-US" sz="12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은퇴선수</a:t>
            </a:r>
            <a:r>
              <a:rPr lang="ko-KR" altLang="ko-KR" sz="1200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실태조사 결과</a:t>
            </a:r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&gt;</a:t>
            </a:r>
            <a:endParaRPr lang="ko-KR" altLang="ko-KR" sz="12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42" name="Text Box 13" descr="Google Shape;147;p26"/>
          <p:cNvSpPr>
            <a:spLocks/>
          </p:cNvSpPr>
          <p:nvPr/>
        </p:nvSpPr>
        <p:spPr bwMode="auto">
          <a:xfrm>
            <a:off x="8753061" y="1343025"/>
            <a:ext cx="2759075" cy="47625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21900" tIns="121900" rIns="121900" bIns="12190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&lt;</a:t>
            </a:r>
            <a:r>
              <a:rPr lang="ko-KR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위탁기관의 관리에 따른 연속성 약화</a:t>
            </a:r>
            <a:r>
              <a:rPr lang="en-US" altLang="ko-KR" sz="12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SemiBold" panose="02000703000000020004" pitchFamily="50" charset="-127"/>
              </a:rPr>
              <a:t>&gt;</a:t>
            </a:r>
            <a:endParaRPr lang="ko-KR" altLang="ko-KR" sz="1200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Pretendard SemiBold" panose="02000703000000020004" pitchFamily="50" charset="-127"/>
            </a:endParaRPr>
          </a:p>
        </p:txBody>
      </p:sp>
      <p:sp>
        <p:nvSpPr>
          <p:cNvPr id="43" name="Text Box 2" descr="Google Shape;143;p26"/>
          <p:cNvSpPr txBox="1">
            <a:spLocks/>
          </p:cNvSpPr>
          <p:nvPr/>
        </p:nvSpPr>
        <p:spPr bwMode="auto">
          <a:xfrm>
            <a:off x="4465504" y="576602"/>
            <a:ext cx="6538912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0467" tIns="30467" rIns="30467" bIns="30467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3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은퇴선수에</a:t>
            </a:r>
            <a:r>
              <a:rPr kumimoji="0" lang="ko-KR" altLang="en-US" sz="13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 지원에 대한 꾸준한 지원 필요성 대두</a:t>
            </a:r>
            <a:endParaRPr kumimoji="0" lang="ko-KR" altLang="ko-KR" sz="13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46" name="Line 5" descr="직선 연결선 2"/>
          <p:cNvSpPr>
            <a:spLocks noChangeShapeType="1"/>
          </p:cNvSpPr>
          <p:nvPr/>
        </p:nvSpPr>
        <p:spPr bwMode="auto">
          <a:xfrm flipH="1">
            <a:off x="4322103" y="531465"/>
            <a:ext cx="0" cy="369332"/>
          </a:xfrm>
          <a:prstGeom prst="line">
            <a:avLst/>
          </a:prstGeom>
          <a:ln w="12700">
            <a:solidFill>
              <a:schemeClr val="tx1"/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34" name="Text Box 36"/>
          <p:cNvSpPr txBox="1">
            <a:spLocks/>
          </p:cNvSpPr>
          <p:nvPr/>
        </p:nvSpPr>
        <p:spPr bwMode="auto">
          <a:xfrm>
            <a:off x="684455" y="2029219"/>
            <a:ext cx="3094309" cy="22929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>
              <a:lnSpc>
                <a:spcPct val="110000"/>
              </a:lnSpc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현역 운동선수의 72.7%가 </a:t>
            </a:r>
            <a:r>
              <a:rPr lang="ko-KR" altLang="ko-KR" sz="1100" dirty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은퇴 후 진로에 대해</a:t>
            </a:r>
          </a:p>
          <a:p>
            <a:pPr eaLnBrk="1">
              <a:lnSpc>
                <a:spcPct val="110000"/>
              </a:lnSpc>
            </a:pPr>
            <a:r>
              <a:rPr lang="en-US" altLang="ko-KR" sz="1100" dirty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</a:t>
            </a:r>
            <a:r>
              <a:rPr lang="ko-KR" altLang="ko-KR" sz="1100" dirty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준비하고 있지 않다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고 응답 하고 있으며</a:t>
            </a:r>
          </a:p>
          <a:p>
            <a:pPr eaLnBrk="1">
              <a:lnSpc>
                <a:spcPct val="110000"/>
              </a:lnSpc>
            </a:pPr>
            <a:r>
              <a:rPr lang="ko-KR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</a:t>
            </a: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                                         - </a:t>
            </a:r>
            <a:r>
              <a:rPr lang="ko-KR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(대통령직속청년위원회, 2015)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,</a:t>
            </a:r>
          </a:p>
          <a:p>
            <a:pPr eaLnBrk="1">
              <a:lnSpc>
                <a:spcPct val="110000"/>
              </a:lnSpc>
            </a:pPr>
            <a:endParaRPr lang="ko-KR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Helvetica" panose="020B0604020202020204" pitchFamily="34" charset="0"/>
              <a:ea typeface="Pretendard Light" panose="02000403000000020004" pitchFamily="50" charset="-127"/>
              <a:sym typeface="Helvetica" panose="020B0604020202020204" pitchFamily="34" charset="0"/>
            </a:endParaRPr>
          </a:p>
          <a:p>
            <a:pPr eaLnBrk="1">
              <a:lnSpc>
                <a:spcPct val="110000"/>
              </a:lnSpc>
            </a:pP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현역 시절 은퇴 준비에 대한 인식 부족, </a:t>
            </a:r>
          </a:p>
          <a:p>
            <a:pPr eaLnBrk="1">
              <a:lnSpc>
                <a:spcPct val="110000"/>
              </a:lnSpc>
            </a:pP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지금 당장의 성적이 중요하기 때문에 선수, 지도자, </a:t>
            </a:r>
          </a:p>
          <a:p>
            <a:pPr eaLnBrk="1">
              <a:lnSpc>
                <a:spcPct val="110000"/>
              </a:lnSpc>
            </a:pP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학부모 모두 은퇴 후에 대해 생각하지 않는 </a:t>
            </a:r>
          </a:p>
          <a:p>
            <a:pPr eaLnBrk="1">
              <a:lnSpc>
                <a:spcPct val="110000"/>
              </a:lnSpc>
            </a:pP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분위기로 인해 </a:t>
            </a:r>
            <a:r>
              <a:rPr lang="ko-KR" altLang="en-US" sz="1100" dirty="0" err="1" smtClean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은퇴선수</a:t>
            </a:r>
            <a:r>
              <a:rPr lang="ko-KR" altLang="ko-KR" sz="1100" dirty="0" err="1" smtClean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의</a:t>
            </a:r>
            <a:r>
              <a:rPr lang="ko-KR" altLang="ko-KR" sz="1100" dirty="0" smtClean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ko-KR" sz="1100" dirty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무직 비율은 </a:t>
            </a:r>
          </a:p>
          <a:p>
            <a:pPr eaLnBrk="1">
              <a:lnSpc>
                <a:spcPct val="110000"/>
              </a:lnSpc>
            </a:pPr>
            <a:r>
              <a:rPr lang="ko-KR" altLang="ko-KR" sz="1100" dirty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33.8%로 일반 </a:t>
            </a:r>
            <a:r>
              <a:rPr lang="ko-KR" altLang="ko-KR" sz="1100" dirty="0" smtClean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청년</a:t>
            </a:r>
            <a:r>
              <a:rPr lang="ko-KR" altLang="ko-KR" sz="1100" dirty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(9.8%)과 대비 매우 높은 </a:t>
            </a:r>
          </a:p>
          <a:p>
            <a:pPr eaLnBrk="1">
              <a:lnSpc>
                <a:spcPct val="110000"/>
              </a:lnSpc>
            </a:pPr>
            <a:r>
              <a:rPr lang="ko-KR" altLang="ko-KR" sz="1100" dirty="0">
                <a:solidFill>
                  <a:srgbClr val="FF0000"/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실업률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을 보이고 있다(대한체육회, 2018).</a:t>
            </a:r>
          </a:p>
          <a:p>
            <a:pPr eaLnBrk="1">
              <a:lnSpc>
                <a:spcPct val="110000"/>
              </a:lnSpc>
            </a:pPr>
            <a:endParaRPr lang="ko-KR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Helvetica" panose="020B0604020202020204" pitchFamily="34" charset="0"/>
              <a:ea typeface="Pretendard Light" panose="02000403000000020004" pitchFamily="50" charset="-127"/>
              <a:sym typeface="Helvetica" panose="020B0604020202020204" pitchFamily="34" charset="0"/>
            </a:endParaRPr>
          </a:p>
          <a:p>
            <a:pPr eaLnBrk="1">
              <a:lnSpc>
                <a:spcPct val="110000"/>
              </a:lnSpc>
            </a:pPr>
            <a:r>
              <a:rPr lang="ko-KR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anose="020B0604020202020204" pitchFamily="34" charset="0"/>
                <a:ea typeface="Pretendard Light" panose="02000403000000020004" pitchFamily="50" charset="-127"/>
                <a:sym typeface="Helvetica" panose="020B0604020202020204" pitchFamily="34" charset="0"/>
              </a:rPr>
              <a:t>                   - 은퇴선수 지원 사업의 정책적 개선 방안 연구 (2019)</a:t>
            </a:r>
          </a:p>
        </p:txBody>
      </p:sp>
      <p:grpSp>
        <p:nvGrpSpPr>
          <p:cNvPr id="35" name="Group 23"/>
          <p:cNvGrpSpPr>
            <a:grpSpLocks/>
          </p:cNvGrpSpPr>
          <p:nvPr/>
        </p:nvGrpSpPr>
        <p:grpSpPr bwMode="auto">
          <a:xfrm>
            <a:off x="4792223" y="2097772"/>
            <a:ext cx="2995053" cy="2169840"/>
            <a:chOff x="428107" y="273870"/>
            <a:chExt cx="2994504" cy="2170924"/>
          </a:xfrm>
        </p:grpSpPr>
        <p:sp>
          <p:nvSpPr>
            <p:cNvPr id="38" name="Text Box 25" descr="Google Shape;147;p26"/>
            <p:cNvSpPr txBox="1">
              <a:spLocks/>
            </p:cNvSpPr>
            <p:nvPr/>
          </p:nvSpPr>
          <p:spPr bwMode="auto">
            <a:xfrm>
              <a:off x="1246867" y="356248"/>
              <a:ext cx="2175744" cy="4772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121900" tIns="121900" rIns="121900" bIns="121900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/>
              <a:r>
                <a:rPr lang="ko-KR" altLang="ko-KR" sz="1500" dirty="0">
                  <a:solidFill>
                    <a:srgbClr val="40404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  <a:sym typeface="Helvetica" panose="020B0604020202020204" pitchFamily="34" charset="0"/>
                </a:rPr>
                <a:t>운동선수 : 약 29만명</a:t>
              </a:r>
            </a:p>
          </p:txBody>
        </p:sp>
        <p:sp>
          <p:nvSpPr>
            <p:cNvPr id="47" name="Text Box 26" descr="Google Shape;147;p26"/>
            <p:cNvSpPr txBox="1">
              <a:spLocks/>
            </p:cNvSpPr>
            <p:nvPr/>
          </p:nvSpPr>
          <p:spPr bwMode="auto">
            <a:xfrm>
              <a:off x="1251414" y="1150553"/>
              <a:ext cx="1986636" cy="4772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121900" tIns="121900" rIns="121900" bIns="121900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/>
              <a:r>
                <a:rPr lang="ko-KR" altLang="ko-KR" sz="1500" dirty="0">
                  <a:solidFill>
                    <a:srgbClr val="40404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  <a:sym typeface="Helvetica" panose="020B0604020202020204" pitchFamily="34" charset="0"/>
                </a:rPr>
                <a:t>평균 은퇴 나이 : 24세</a:t>
              </a:r>
            </a:p>
          </p:txBody>
        </p:sp>
        <p:sp>
          <p:nvSpPr>
            <p:cNvPr id="48" name="Text Box 27" descr="Google Shape;147;p26"/>
            <p:cNvSpPr txBox="1">
              <a:spLocks/>
            </p:cNvSpPr>
            <p:nvPr/>
          </p:nvSpPr>
          <p:spPr bwMode="auto">
            <a:xfrm>
              <a:off x="1266418" y="1904124"/>
              <a:ext cx="1627415" cy="4857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121900" tIns="121900" rIns="121900" bIns="121900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/>
              <a:r>
                <a:rPr lang="ko-KR" altLang="ko-KR" sz="1500" dirty="0">
                  <a:solidFill>
                    <a:srgbClr val="40404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  <a:sym typeface="Helvetica" panose="020B0604020202020204" pitchFamily="34" charset="0"/>
                </a:rPr>
                <a:t>실업률 : 41.9%</a:t>
              </a:r>
            </a:p>
          </p:txBody>
        </p:sp>
        <p:sp>
          <p:nvSpPr>
            <p:cNvPr id="49" name="Oval 28" descr="타원 6"/>
            <p:cNvSpPr>
              <a:spLocks/>
            </p:cNvSpPr>
            <p:nvPr/>
          </p:nvSpPr>
          <p:spPr bwMode="auto">
            <a:xfrm>
              <a:off x="428107" y="273870"/>
              <a:ext cx="625217" cy="589169"/>
            </a:xfrm>
            <a:prstGeom prst="ellipse">
              <a:avLst/>
            </a:prstGeom>
            <a:solidFill>
              <a:srgbClr val="003F8A"/>
            </a:solidFill>
            <a:ln w="6350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endParaRPr>
            </a:p>
          </p:txBody>
        </p:sp>
        <p:pic>
          <p:nvPicPr>
            <p:cNvPr id="50" name="Picture 29" descr="Object 2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9963" y="294573"/>
              <a:ext cx="551781" cy="5125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51" name="Oval 30" descr="타원 56"/>
            <p:cNvSpPr>
              <a:spLocks/>
            </p:cNvSpPr>
            <p:nvPr/>
          </p:nvSpPr>
          <p:spPr bwMode="auto">
            <a:xfrm>
              <a:off x="443984" y="1066322"/>
              <a:ext cx="625217" cy="589169"/>
            </a:xfrm>
            <a:prstGeom prst="ellipse">
              <a:avLst/>
            </a:prstGeom>
            <a:solidFill>
              <a:srgbClr val="003F8A"/>
            </a:solidFill>
            <a:ln w="6350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endParaRPr>
            </a:p>
          </p:txBody>
        </p:sp>
        <p:pic>
          <p:nvPicPr>
            <p:cNvPr id="52" name="Picture 31" descr="Object 14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3389" y="1009968"/>
              <a:ext cx="648997" cy="6529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53" name="Oval 32" descr="타원 61"/>
            <p:cNvSpPr>
              <a:spLocks/>
            </p:cNvSpPr>
            <p:nvPr/>
          </p:nvSpPr>
          <p:spPr bwMode="auto">
            <a:xfrm>
              <a:off x="451638" y="1855625"/>
              <a:ext cx="625217" cy="589169"/>
            </a:xfrm>
            <a:prstGeom prst="ellipse">
              <a:avLst/>
            </a:prstGeom>
            <a:solidFill>
              <a:srgbClr val="003F8A"/>
            </a:solidFill>
            <a:ln w="6350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endParaRPr>
            </a:p>
          </p:txBody>
        </p:sp>
        <p:pic>
          <p:nvPicPr>
            <p:cNvPr id="54" name="Picture 33" descr="Object 26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8030" y="1854014"/>
              <a:ext cx="502221" cy="5632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</p:grpSp>
      <p:sp>
        <p:nvSpPr>
          <p:cNvPr id="57" name="Text Box 36"/>
          <p:cNvSpPr txBox="1">
            <a:spLocks/>
          </p:cNvSpPr>
          <p:nvPr/>
        </p:nvSpPr>
        <p:spPr bwMode="auto">
          <a:xfrm>
            <a:off x="8572016" y="2140144"/>
            <a:ext cx="3016045" cy="2252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>
              <a:lnSpc>
                <a:spcPct val="120000"/>
              </a:lnSpc>
            </a:pP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공공기관이 최근 들어 스포츠산업 일자리 관련 프로그램을 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'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무료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'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로 진행하고 있음에도 불구하고 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</a:endParaRPr>
          </a:p>
          <a:p>
            <a:pPr eaLnBrk="1">
              <a:lnSpc>
                <a:spcPct val="120000"/>
              </a:lnSpc>
            </a:pP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외려 기업이 구성한 상담과 자기소개서 커리큘럼을 찾는 이들이 늘어나고 있다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. </a:t>
            </a:r>
          </a:p>
          <a:p>
            <a:pPr eaLnBrk="1">
              <a:lnSpc>
                <a:spcPct val="120000"/>
              </a:lnSpc>
            </a:pP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구매자들이 </a:t>
            </a:r>
            <a:r>
              <a:rPr lang="ko-KR" altLang="en-US" sz="11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공공기관의 전문성과 정보력이 </a:t>
            </a:r>
            <a:endParaRPr lang="en-US" altLang="ko-KR" sz="11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</a:endParaRPr>
          </a:p>
          <a:p>
            <a:pPr eaLnBrk="1">
              <a:lnSpc>
                <a:spcPct val="120000"/>
              </a:lnSpc>
            </a:pPr>
            <a:r>
              <a:rPr lang="ko-KR" altLang="en-US" sz="11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부족하다고 느끼기 때문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이다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. </a:t>
            </a:r>
          </a:p>
          <a:p>
            <a:pPr eaLnBrk="1">
              <a:lnSpc>
                <a:spcPct val="120000"/>
              </a:lnSpc>
            </a:pP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즉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,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현 제도의 실효성에 의문을 품는다는 것이다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.</a:t>
            </a:r>
          </a:p>
          <a:p>
            <a:pPr algn="r" eaLnBrk="1">
              <a:lnSpc>
                <a:spcPct val="120000"/>
              </a:lnSpc>
            </a:pP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</a:endParaRPr>
          </a:p>
          <a:p>
            <a:pPr algn="r" eaLnBrk="1">
              <a:lnSpc>
                <a:spcPct val="120000"/>
              </a:lnSpc>
            </a:pP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</a:endParaRPr>
          </a:p>
          <a:p>
            <a:pPr algn="r" eaLnBrk="1">
              <a:lnSpc>
                <a:spcPct val="120000"/>
              </a:lnSpc>
            </a:pP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- 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스포츠</a:t>
            </a: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Q '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은퇴선수 취업지원 프로그램의 치명적 문제점</a:t>
            </a: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rPr>
              <a:t>'  (2020.07.20)</a:t>
            </a:r>
            <a:endParaRPr lang="ko-KR" altLang="ko-KR" sz="900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</a:endParaRPr>
          </a:p>
        </p:txBody>
      </p:sp>
      <p:sp>
        <p:nvSpPr>
          <p:cNvPr id="44" name="Text Box 16" descr="Google Shape;147;p26"/>
          <p:cNvSpPr txBox="1">
            <a:spLocks/>
          </p:cNvSpPr>
          <p:nvPr/>
        </p:nvSpPr>
        <p:spPr bwMode="auto">
          <a:xfrm>
            <a:off x="2191708" y="5738242"/>
            <a:ext cx="7808583" cy="592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121900" tIns="121900" rIns="121900" bIns="121900">
            <a:spAutoFit/>
          </a:bodyPr>
          <a:lstStyle>
            <a:lvl1pPr marL="2857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indent="0" eaLnBrk="1">
              <a:lnSpc>
                <a:spcPct val="125000"/>
              </a:lnSpc>
              <a:buSzPct val="100000"/>
            </a:pPr>
            <a:r>
              <a:rPr lang="ko-KR" altLang="en-US" dirty="0" err="1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Medium" panose="02000603000000020004" pitchFamily="50" charset="-127"/>
              </a:rPr>
              <a:t>은퇴선수의</a:t>
            </a:r>
            <a:r>
              <a:rPr lang="ko-KR" altLang="en-US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Medium" panose="02000603000000020004" pitchFamily="50" charset="-127"/>
              </a:rPr>
              <a:t> 실태와 관련하여 </a:t>
            </a:r>
            <a:r>
              <a:rPr lang="ko-KR" altLang="en-US" dirty="0" smtClean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Medium" panose="02000603000000020004" pitchFamily="50" charset="-127"/>
              </a:rPr>
              <a:t>연속성 및 전문성을 가진 정책적 관리가 필요함</a:t>
            </a:r>
            <a:r>
              <a:rPr lang="ko-KR" altLang="en-US" dirty="0" smtClean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Pretendard Medium" panose="02000603000000020004" pitchFamily="50" charset="-127"/>
              </a:rPr>
              <a:t>을 확인</a:t>
            </a:r>
            <a:endParaRPr lang="ko-KR" altLang="ko-KR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Pretendard Medium" panose="02000603000000020004" pitchFamily="50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45" name="그룹 44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pic>
            <p:nvPicPr>
              <p:cNvPr id="67" name="Picture 3" descr="Google Shape;133;p25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07551" y="0"/>
                <a:ext cx="5184449" cy="3571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  <p:sp>
            <p:nvSpPr>
              <p:cNvPr id="68" name="TextBox 67"/>
              <p:cNvSpPr txBox="1"/>
              <p:nvPr/>
            </p:nvSpPr>
            <p:spPr>
              <a:xfrm>
                <a:off x="10163695" y="47789"/>
                <a:ext cx="202830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100" dirty="0" smtClean="0">
                    <a:latin typeface="+mn-ea"/>
                  </a:rPr>
                  <a:t>2022 </a:t>
                </a:r>
                <a:r>
                  <a:rPr lang="ko-KR" altLang="en-US" sz="1100" dirty="0" smtClean="0">
                    <a:latin typeface="+mn-ea"/>
                  </a:rPr>
                  <a:t>체육 종합 데이터 분석 대회</a:t>
                </a:r>
                <a:endParaRPr lang="ko-KR" altLang="en-US" sz="1100" dirty="0">
                  <a:latin typeface="+mn-ea"/>
                </a:endParaRPr>
              </a:p>
            </p:txBody>
          </p:sp>
        </p:grpSp>
        <p:grpSp>
          <p:nvGrpSpPr>
            <p:cNvPr id="55" name="그룹 54"/>
            <p:cNvGrpSpPr/>
            <p:nvPr/>
          </p:nvGrpSpPr>
          <p:grpSpPr>
            <a:xfrm>
              <a:off x="9012475" y="127319"/>
              <a:ext cx="1151220" cy="102550"/>
              <a:chOff x="7296788" y="2438459"/>
              <a:chExt cx="1151220" cy="102550"/>
            </a:xfrm>
          </p:grpSpPr>
          <p:sp>
            <p:nvSpPr>
              <p:cNvPr id="56" name="타원 55"/>
              <p:cNvSpPr/>
              <p:nvPr/>
            </p:nvSpPr>
            <p:spPr>
              <a:xfrm>
                <a:off x="7506522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/>
              <p:cNvSpPr/>
              <p:nvPr/>
            </p:nvSpPr>
            <p:spPr>
              <a:xfrm>
                <a:off x="7716256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타원 62"/>
              <p:cNvSpPr/>
              <p:nvPr/>
            </p:nvSpPr>
            <p:spPr>
              <a:xfrm>
                <a:off x="7296788" y="2438459"/>
                <a:ext cx="102550" cy="10255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타원 63"/>
              <p:cNvSpPr/>
              <p:nvPr/>
            </p:nvSpPr>
            <p:spPr>
              <a:xfrm>
                <a:off x="8135724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64"/>
              <p:cNvSpPr/>
              <p:nvPr/>
            </p:nvSpPr>
            <p:spPr>
              <a:xfrm>
                <a:off x="8345458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65"/>
              <p:cNvSpPr/>
              <p:nvPr/>
            </p:nvSpPr>
            <p:spPr>
              <a:xfrm>
                <a:off x="7925990" y="2438459"/>
                <a:ext cx="102550" cy="10255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306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&gt;&gt;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2404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활용 </a:t>
            </a:r>
            <a:r>
              <a:rPr kumimoji="0" lang="ko-KR" altLang="en-US" sz="32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데이터셋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Part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2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4C57B15-5D97-6026-D459-18B473DBEE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708207"/>
              </p:ext>
            </p:extLst>
          </p:nvPr>
        </p:nvGraphicFramePr>
        <p:xfrm>
          <a:off x="568959" y="1740583"/>
          <a:ext cx="11093798" cy="4061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7778">
                  <a:extLst>
                    <a:ext uri="{9D8B030D-6E8A-4147-A177-3AD203B41FA5}">
                      <a16:colId xmlns:a16="http://schemas.microsoft.com/office/drawing/2014/main" val="1614525708"/>
                    </a:ext>
                  </a:extLst>
                </a:gridCol>
                <a:gridCol w="2973967">
                  <a:extLst>
                    <a:ext uri="{9D8B030D-6E8A-4147-A177-3AD203B41FA5}">
                      <a16:colId xmlns:a16="http://schemas.microsoft.com/office/drawing/2014/main" val="3270512109"/>
                    </a:ext>
                  </a:extLst>
                </a:gridCol>
                <a:gridCol w="1712284">
                  <a:extLst>
                    <a:ext uri="{9D8B030D-6E8A-4147-A177-3AD203B41FA5}">
                      <a16:colId xmlns:a16="http://schemas.microsoft.com/office/drawing/2014/main" val="2523237732"/>
                    </a:ext>
                  </a:extLst>
                </a:gridCol>
                <a:gridCol w="2757678">
                  <a:extLst>
                    <a:ext uri="{9D8B030D-6E8A-4147-A177-3AD203B41FA5}">
                      <a16:colId xmlns:a16="http://schemas.microsoft.com/office/drawing/2014/main" val="1859493288"/>
                    </a:ext>
                  </a:extLst>
                </a:gridCol>
                <a:gridCol w="1942091">
                  <a:extLst>
                    <a:ext uri="{9D8B030D-6E8A-4147-A177-3AD203B41FA5}">
                      <a16:colId xmlns:a16="http://schemas.microsoft.com/office/drawing/2014/main" val="4091581872"/>
                    </a:ext>
                  </a:extLst>
                </a:gridCol>
              </a:tblGrid>
              <a:tr h="5558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bg1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구분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  <a:sym typeface="Pretendard Light" charset="0"/>
                        </a:rPr>
                        <a:t>데이터명</a:t>
                      </a:r>
                      <a:endParaRPr kumimoji="0" lang="ko-KR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  <a:sym typeface="Pretendard Light" charset="0"/>
                        </a:rPr>
                        <a:t>시점</a:t>
                      </a:r>
                      <a:endParaRPr kumimoji="0" lang="ko-KR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  <a:sym typeface="Pretendard Light" charset="0"/>
                        </a:rPr>
                        <a:t>사용용도</a:t>
                      </a:r>
                      <a:endParaRPr kumimoji="0" lang="ko-KR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  <a:sym typeface="Pretendard Light" charset="0"/>
                        </a:rPr>
                        <a:t>출처</a:t>
                      </a:r>
                      <a:endParaRPr kumimoji="0" lang="ko-KR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8113936"/>
                  </a:ext>
                </a:extLst>
              </a:tr>
              <a:tr h="58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동호회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지역별 스포츠 동호회 현황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2022.06.21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지역별 동호회 종목 분포 확인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문화 빅데이터 포털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9561898"/>
                  </a:ext>
                </a:extLst>
              </a:tr>
              <a:tr h="5864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공공체육시설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전국 공공체육시설 데이터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2022.06.21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지역별 공공체육시설 분포 빈도 확인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문화 빅데이터 포털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836626"/>
                  </a:ext>
                </a:extLst>
              </a:tr>
              <a:tr h="5864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공공체육시설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지역별 공공체육시설 보급 현황 정보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2022.06.21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지역 인구 대비 체육 시설 빈도 확인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문화 빅데이터 포털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834038"/>
                  </a:ext>
                </a:extLst>
              </a:tr>
              <a:tr h="58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체육지도자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체육지도자</a:t>
                      </a: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 연도별 자격취득현황 데이터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2022.02.08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자격증별</a:t>
                      </a: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, 종목별, 지역별 </a:t>
                      </a:r>
                      <a:r>
                        <a:rPr kumimoji="0" lang="ko-KR" altLang="ko-KR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취득현황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3A3A3A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Helvetica" panose="020B0604020202020204" pitchFamily="34" charset="0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문화 빅데이터 포털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017115"/>
                  </a:ext>
                </a:extLst>
              </a:tr>
              <a:tr h="580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체력측정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국민체력측정 현황 데이터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2022.06.21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연도별 국민 체력 수준 편차 확인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문화 빅데이터 포털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1453924"/>
                  </a:ext>
                </a:extLst>
              </a:tr>
              <a:tr h="580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공공기관 스포츠 강좌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스포츠센터 수강신청 데이터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2022.06.21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스포츠센터 수강신청 종목별 빈도 확인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1pPr>
                      <a:lvl2pPr marL="723900" indent="-2667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2pPr>
                      <a:lvl3pPr marL="1233488" indent="-319088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3pPr>
                      <a:lvl4pPr marL="17272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4pPr>
                      <a:lvl5pPr marL="2184400" indent="-355600">
                        <a:lnSpc>
                          <a:spcPct val="90000"/>
                        </a:lnSpc>
                        <a:spcBef>
                          <a:spcPts val="1000"/>
                        </a:spcBef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5pPr>
                      <a:lvl6pPr marL="26416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6pPr>
                      <a:lvl7pPr marL="30988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7pPr>
                      <a:lvl8pPr marL="35560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8pPr>
                      <a:lvl9pPr marL="4013200" indent="-355600" fontAlgn="base" hangingPunct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SzPct val="100000"/>
                        <a:buFont typeface="Arial" panose="020B0604020202020204" pitchFamily="34" charset="0"/>
                        <a:defRPr sz="240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A3A3A"/>
                          </a:solidFill>
                          <a:effectLst/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  <a:sym typeface="Helvetica" panose="020B0604020202020204" pitchFamily="34" charset="0"/>
                        </a:rPr>
                        <a:t>문화 빅데이터 포털</a:t>
                      </a:r>
                      <a:endParaRPr kumimoji="0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  <a:sym typeface="맑은 고딕" panose="020B0503020000020004" pitchFamily="50" charset="-127"/>
                      </a:endParaRPr>
                    </a:p>
                  </a:txBody>
                  <a:tcPr marL="45720" marR="45720" anchor="ctr" horzOverflow="overflow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2565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870574" y="6488668"/>
            <a:ext cx="2549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4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9" name="Text Box 2" descr="Google Shape;143;p26"/>
          <p:cNvSpPr txBox="1">
            <a:spLocks/>
          </p:cNvSpPr>
          <p:nvPr/>
        </p:nvSpPr>
        <p:spPr bwMode="auto">
          <a:xfrm>
            <a:off x="4540281" y="585956"/>
            <a:ext cx="2884487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0467" tIns="30467" rIns="30467" bIns="30467" anchor="ctr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ko-KR" altLang="ko-KR" sz="13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데이터 분석을 위해 활용할 데이터 선정</a:t>
            </a:r>
          </a:p>
        </p:txBody>
      </p:sp>
      <p:sp>
        <p:nvSpPr>
          <p:cNvPr id="11" name="Line 5" descr="직선 연결선 2"/>
          <p:cNvSpPr>
            <a:spLocks noChangeShapeType="1"/>
          </p:cNvSpPr>
          <p:nvPr/>
        </p:nvSpPr>
        <p:spPr bwMode="auto">
          <a:xfrm flipH="1">
            <a:off x="4275771" y="531465"/>
            <a:ext cx="0" cy="369332"/>
          </a:xfrm>
          <a:prstGeom prst="line">
            <a:avLst/>
          </a:prstGeom>
          <a:ln w="12700">
            <a:solidFill>
              <a:schemeClr val="tx1"/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15" name="그룹 14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16" name="그룹 15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27" name="Picture 3" descr="Google Shape;133;p25"/>
                <p:cNvPicPr>
                  <a:picLocks noChangeAspect="1"/>
                </p:cNvPicPr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28" name="TextBox 27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17" name="그룹 16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22" name="타원 21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타원 22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타원 23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5" name="타원 24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" name="타원 25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9" name="타원 28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7500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267629" y="390291"/>
            <a:ext cx="6545864" cy="618228"/>
            <a:chOff x="267629" y="390291"/>
            <a:chExt cx="6545864" cy="61822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16962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분석 과정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3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7" name="Text Box 2" descr="Google Shape;143;p26"/>
            <p:cNvSpPr txBox="1">
              <a:spLocks/>
            </p:cNvSpPr>
            <p:nvPr/>
          </p:nvSpPr>
          <p:spPr bwMode="auto">
            <a:xfrm>
              <a:off x="3929006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/>
              <a:r>
                <a:rPr lang="ko-KR" altLang="en-US" sz="1300" dirty="0" smtClean="0">
                  <a:solidFill>
                    <a:schemeClr val="tx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분석 상세 과정 설명</a:t>
              </a:r>
              <a:endParaRPr lang="ko-KR" altLang="ko-KR" sz="13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  <p:sp>
          <p:nvSpPr>
            <p:cNvPr id="28" name="Line 5" descr="직선 연결선 2"/>
            <p:cNvSpPr>
              <a:spLocks noChangeShapeType="1"/>
            </p:cNvSpPr>
            <p:nvPr/>
          </p:nvSpPr>
          <p:spPr bwMode="auto">
            <a:xfrm flipH="1">
              <a:off x="3650510" y="531465"/>
              <a:ext cx="0" cy="369332"/>
            </a:xfrm>
            <a:prstGeom prst="line">
              <a:avLst/>
            </a:prstGeom>
            <a:ln w="12700">
              <a:solidFill>
                <a:schemeClr val="tx1"/>
              </a:solidFill>
              <a:headEnd/>
              <a:tailEnd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lIns="45720" rIns="45720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1285323" y="2232865"/>
            <a:ext cx="2186760" cy="2152080"/>
            <a:chOff x="1285323" y="2232865"/>
            <a:chExt cx="2186760" cy="2152080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1789BD0-3D32-F209-F9AA-5DF3452429F0}"/>
                </a:ext>
              </a:extLst>
            </p:cNvPr>
            <p:cNvSpPr/>
            <p:nvPr/>
          </p:nvSpPr>
          <p:spPr>
            <a:xfrm>
              <a:off x="1285323" y="2232865"/>
              <a:ext cx="2186760" cy="2152080"/>
            </a:xfrm>
            <a:prstGeom prst="ellipse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29" name="Picture 8" descr="Object 11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4611" y="2762420"/>
              <a:ext cx="1111112" cy="1003307"/>
            </a:xfrm>
            <a:prstGeom prst="rect">
              <a:avLst/>
            </a:prstGeom>
            <a:noFill/>
            <a:ln w="12700">
              <a:noFill/>
              <a:miter lim="4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</p:grpSp>
      <p:grpSp>
        <p:nvGrpSpPr>
          <p:cNvPr id="4" name="그룹 3"/>
          <p:cNvGrpSpPr/>
          <p:nvPr/>
        </p:nvGrpSpPr>
        <p:grpSpPr>
          <a:xfrm>
            <a:off x="5065776" y="2232865"/>
            <a:ext cx="2112264" cy="2152079"/>
            <a:chOff x="5126183" y="2326590"/>
            <a:chExt cx="2013526" cy="2013526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E2DA9F35-B6A0-8320-EEF1-F630B4C6EE69}"/>
                </a:ext>
              </a:extLst>
            </p:cNvPr>
            <p:cNvSpPr/>
            <p:nvPr/>
          </p:nvSpPr>
          <p:spPr>
            <a:xfrm>
              <a:off x="5126183" y="2326590"/>
              <a:ext cx="2013526" cy="2013526"/>
            </a:xfrm>
            <a:prstGeom prst="ellipse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30" name="Picture 11" descr="Object 8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1546" y="2807254"/>
              <a:ext cx="1052922" cy="1052198"/>
            </a:xfrm>
            <a:prstGeom prst="rect">
              <a:avLst/>
            </a:prstGeom>
            <a:noFill/>
            <a:ln w="12700">
              <a:noFill/>
              <a:miter lim="4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그룹 4"/>
          <p:cNvGrpSpPr/>
          <p:nvPr/>
        </p:nvGrpSpPr>
        <p:grpSpPr>
          <a:xfrm>
            <a:off x="8853885" y="2281761"/>
            <a:ext cx="2103184" cy="2103184"/>
            <a:chOff x="8835597" y="2281761"/>
            <a:chExt cx="2103184" cy="2103184"/>
          </a:xfrm>
        </p:grpSpPr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9EECB4F-8F78-D26C-B872-76CFCCF437E2}"/>
                </a:ext>
              </a:extLst>
            </p:cNvPr>
            <p:cNvSpPr/>
            <p:nvPr/>
          </p:nvSpPr>
          <p:spPr>
            <a:xfrm>
              <a:off x="8835597" y="2281761"/>
              <a:ext cx="2103184" cy="2103184"/>
            </a:xfrm>
            <a:prstGeom prst="ellipse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31" name="Picture 14" descr="Object 14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37597" y="2439147"/>
              <a:ext cx="1698744" cy="1698744"/>
            </a:xfrm>
            <a:prstGeom prst="rect">
              <a:avLst/>
            </a:prstGeom>
            <a:noFill/>
            <a:ln w="12700">
              <a:noFill/>
              <a:miter lim="4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</p:grpSp>
      <p:sp>
        <p:nvSpPr>
          <p:cNvPr id="32" name="Text Box 20" descr="TextBox 42"/>
          <p:cNvSpPr txBox="1">
            <a:spLocks/>
          </p:cNvSpPr>
          <p:nvPr/>
        </p:nvSpPr>
        <p:spPr bwMode="auto">
          <a:xfrm>
            <a:off x="1418519" y="4755027"/>
            <a:ext cx="231802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공공 체육시설 현황</a:t>
            </a:r>
          </a:p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체육 지도자 합격 현황</a:t>
            </a:r>
          </a:p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체력 측정 현황</a:t>
            </a:r>
          </a:p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공공기관 스포츠 강좌 특성</a:t>
            </a:r>
          </a:p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공공 체육시설 현황</a:t>
            </a:r>
          </a:p>
        </p:txBody>
      </p:sp>
      <p:sp>
        <p:nvSpPr>
          <p:cNvPr id="33" name="Text Box 21" descr="TextBox 80"/>
          <p:cNvSpPr txBox="1">
            <a:spLocks/>
          </p:cNvSpPr>
          <p:nvPr/>
        </p:nvSpPr>
        <p:spPr bwMode="auto">
          <a:xfrm>
            <a:off x="5237877" y="4791036"/>
            <a:ext cx="2174101" cy="1532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>
              <a:lnSpc>
                <a:spcPct val="13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•   필요 컬럼 추출</a:t>
            </a:r>
          </a:p>
          <a:p>
            <a:pPr eaLnBrk="1">
              <a:lnSpc>
                <a:spcPct val="13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•   불필요 데이터 제거</a:t>
            </a:r>
          </a:p>
          <a:p>
            <a:pPr eaLnBrk="1">
              <a:lnSpc>
                <a:spcPct val="13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•   종목별 분할</a:t>
            </a:r>
          </a:p>
          <a:p>
            <a:pPr eaLnBrk="1">
              <a:lnSpc>
                <a:spcPct val="13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•   </a:t>
            </a:r>
            <a:r>
              <a:rPr lang="ko-KR" altLang="ko-KR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지역명</a:t>
            </a: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 통일</a:t>
            </a:r>
          </a:p>
          <a:p>
            <a:pPr eaLnBrk="1">
              <a:lnSpc>
                <a:spcPct val="13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•   </a:t>
            </a:r>
            <a:r>
              <a:rPr lang="ko-KR" altLang="ko-KR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교차분석표</a:t>
            </a: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 작성</a:t>
            </a:r>
          </a:p>
          <a:p>
            <a:pPr eaLnBrk="1">
              <a:lnSpc>
                <a:spcPct val="13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Helvetica" panose="020B0604020202020204" pitchFamily="34" charset="0"/>
              </a:rPr>
              <a:t>•   지역별 위도, 경도 추출</a:t>
            </a:r>
          </a:p>
        </p:txBody>
      </p:sp>
      <p:sp>
        <p:nvSpPr>
          <p:cNvPr id="34" name="Text Box 22" descr="TextBox 81"/>
          <p:cNvSpPr txBox="1">
            <a:spLocks/>
          </p:cNvSpPr>
          <p:nvPr/>
        </p:nvSpPr>
        <p:spPr bwMode="auto">
          <a:xfrm>
            <a:off x="8835597" y="4850017"/>
            <a:ext cx="265495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연도별 체력 변화 추이</a:t>
            </a:r>
          </a:p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지역별 동호회 수</a:t>
            </a:r>
          </a:p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지역별 </a:t>
            </a:r>
            <a:r>
              <a:rPr lang="ko-KR" altLang="ko-KR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체육지도자</a:t>
            </a: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 응시 현황</a:t>
            </a:r>
          </a:p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인구비례 공공체육시설 비율</a:t>
            </a:r>
          </a:p>
          <a:p>
            <a:pPr eaLnBrk="1">
              <a:lnSpc>
                <a:spcPct val="150000"/>
              </a:lnSpc>
            </a:pPr>
            <a:r>
              <a:rPr lang="ko-KR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•   스포츠센터 수강신청 현황</a:t>
            </a:r>
          </a:p>
        </p:txBody>
      </p:sp>
      <p:sp>
        <p:nvSpPr>
          <p:cNvPr id="35" name="Line 23" descr="직선 연결선 28"/>
          <p:cNvSpPr>
            <a:spLocks noChangeShapeType="1"/>
          </p:cNvSpPr>
          <p:nvPr/>
        </p:nvSpPr>
        <p:spPr bwMode="auto">
          <a:xfrm>
            <a:off x="8010067" y="4542662"/>
            <a:ext cx="0" cy="186645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 sz="2400">
              <a:latin typeface="+mn-ea"/>
            </a:endParaRPr>
          </a:p>
        </p:txBody>
      </p:sp>
      <p:sp>
        <p:nvSpPr>
          <p:cNvPr id="36" name="Line 24" descr="직선 연결선 30"/>
          <p:cNvSpPr>
            <a:spLocks noChangeShapeType="1"/>
          </p:cNvSpPr>
          <p:nvPr/>
        </p:nvSpPr>
        <p:spPr bwMode="auto">
          <a:xfrm>
            <a:off x="4084142" y="4542663"/>
            <a:ext cx="0" cy="186645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headEnd/>
            <a:tailE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lIns="45720" rIns="45720"/>
          <a:lstStyle/>
          <a:p>
            <a:endParaRPr lang="ko-KR" altLang="en-US" sz="2400">
              <a:latin typeface="+mn-ea"/>
            </a:endParaRPr>
          </a:p>
        </p:txBody>
      </p:sp>
      <p:sp>
        <p:nvSpPr>
          <p:cNvPr id="37" name="Text Box 15" descr="TextBox 39"/>
          <p:cNvSpPr txBox="1">
            <a:spLocks/>
          </p:cNvSpPr>
          <p:nvPr/>
        </p:nvSpPr>
        <p:spPr bwMode="auto">
          <a:xfrm>
            <a:off x="1903976" y="1679004"/>
            <a:ext cx="972382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45720" rIns="4572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ko-KR" altLang="ko-KR" sz="15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데이터 수집</a:t>
            </a:r>
          </a:p>
        </p:txBody>
      </p:sp>
      <p:sp>
        <p:nvSpPr>
          <p:cNvPr id="38" name="Text Box 16" descr="TextBox 75"/>
          <p:cNvSpPr txBox="1">
            <a:spLocks/>
          </p:cNvSpPr>
          <p:nvPr/>
        </p:nvSpPr>
        <p:spPr bwMode="auto">
          <a:xfrm>
            <a:off x="5647556" y="1683244"/>
            <a:ext cx="970779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45720" rIns="4572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ko-KR" altLang="ko-KR" sz="1500" b="1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데이터 정제</a:t>
            </a:r>
          </a:p>
        </p:txBody>
      </p:sp>
      <p:sp>
        <p:nvSpPr>
          <p:cNvPr id="39" name="Text Box 17" descr="TextBox 76"/>
          <p:cNvSpPr txBox="1">
            <a:spLocks/>
          </p:cNvSpPr>
          <p:nvPr/>
        </p:nvSpPr>
        <p:spPr bwMode="auto">
          <a:xfrm>
            <a:off x="9318223" y="1683244"/>
            <a:ext cx="1137491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45720" rIns="45720">
            <a:spAutoFit/>
          </a:bodyPr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eaLnBrk="1"/>
            <a:r>
              <a:rPr lang="ko-KR" altLang="ko-KR" sz="15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rPr>
              <a:t>데이터 시각화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870574" y="6488668"/>
            <a:ext cx="2549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5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56" name="그룹 55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57" name="그룹 56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59" name="그룹 58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66" name="Picture 3" descr="Google Shape;133;p25"/>
                <p:cNvPicPr>
                  <a:picLocks noChangeAspect="1"/>
                </p:cNvPicPr>
                <p:nvPr/>
              </p:nvPicPr>
              <p:blipFill>
                <a:blip r:embed="rId5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67" name="TextBox 66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60" name="그룹 59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61" name="타원 60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solidFill>
                  <a:srgbClr val="00314F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타원 61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3" name="타원 62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타원 63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5" name="타원 64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58" name="타원 57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227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EFF0360-697E-B966-CFF9-72A95B44BA71}"/>
              </a:ext>
            </a:extLst>
          </p:cNvPr>
          <p:cNvSpPr/>
          <p:nvPr/>
        </p:nvSpPr>
        <p:spPr>
          <a:xfrm>
            <a:off x="1554911" y="1477515"/>
            <a:ext cx="1713846" cy="1713846"/>
          </a:xfrm>
          <a:prstGeom prst="ellipse">
            <a:avLst/>
          </a:prstGeom>
          <a:solidFill>
            <a:srgbClr val="003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744463C-97A2-5819-F534-2E09412F5206}"/>
              </a:ext>
            </a:extLst>
          </p:cNvPr>
          <p:cNvSpPr/>
          <p:nvPr/>
        </p:nvSpPr>
        <p:spPr>
          <a:xfrm>
            <a:off x="3947485" y="4345490"/>
            <a:ext cx="1713846" cy="1713846"/>
          </a:xfrm>
          <a:prstGeom prst="ellipse">
            <a:avLst/>
          </a:prstGeom>
          <a:solidFill>
            <a:srgbClr val="003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C7C4CCF-AF87-2954-61F4-87258169B31E}"/>
              </a:ext>
            </a:extLst>
          </p:cNvPr>
          <p:cNvSpPr/>
          <p:nvPr/>
        </p:nvSpPr>
        <p:spPr>
          <a:xfrm>
            <a:off x="6485321" y="1477515"/>
            <a:ext cx="1713846" cy="1713846"/>
          </a:xfrm>
          <a:prstGeom prst="ellipse">
            <a:avLst/>
          </a:prstGeom>
          <a:solidFill>
            <a:srgbClr val="003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C22D87B5-C2A9-55AB-D4EB-5C006F76FFEF}"/>
              </a:ext>
            </a:extLst>
          </p:cNvPr>
          <p:cNvSpPr/>
          <p:nvPr/>
        </p:nvSpPr>
        <p:spPr>
          <a:xfrm>
            <a:off x="9022571" y="4345490"/>
            <a:ext cx="1713846" cy="1713846"/>
          </a:xfrm>
          <a:prstGeom prst="ellipse">
            <a:avLst/>
          </a:prstGeom>
          <a:solidFill>
            <a:srgbClr val="003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4233E9C-A363-DC26-6C42-10484BAD6FCD}"/>
              </a:ext>
            </a:extLst>
          </p:cNvPr>
          <p:cNvCxnSpPr/>
          <p:nvPr/>
        </p:nvCxnSpPr>
        <p:spPr>
          <a:xfrm>
            <a:off x="0" y="3769111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DAA4C395-D81A-21DF-2B44-D4C4BDA693F6}"/>
              </a:ext>
            </a:extLst>
          </p:cNvPr>
          <p:cNvCxnSpPr>
            <a:cxnSpLocks/>
          </p:cNvCxnSpPr>
          <p:nvPr/>
        </p:nvCxnSpPr>
        <p:spPr>
          <a:xfrm flipV="1">
            <a:off x="2390227" y="3191361"/>
            <a:ext cx="0" cy="577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CED7731-5E3F-DCA0-AE03-1EC9249B55C2}"/>
              </a:ext>
            </a:extLst>
          </p:cNvPr>
          <p:cNvCxnSpPr>
            <a:cxnSpLocks/>
          </p:cNvCxnSpPr>
          <p:nvPr/>
        </p:nvCxnSpPr>
        <p:spPr>
          <a:xfrm flipV="1">
            <a:off x="4823667" y="3769111"/>
            <a:ext cx="0" cy="577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06285E90-3C2D-346A-EEC0-72FF06A9D22D}"/>
              </a:ext>
            </a:extLst>
          </p:cNvPr>
          <p:cNvCxnSpPr>
            <a:cxnSpLocks/>
          </p:cNvCxnSpPr>
          <p:nvPr/>
        </p:nvCxnSpPr>
        <p:spPr>
          <a:xfrm flipV="1">
            <a:off x="7368959" y="3191361"/>
            <a:ext cx="0" cy="577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121249ED-5D1A-A414-962E-A3FC3C0309C4}"/>
              </a:ext>
            </a:extLst>
          </p:cNvPr>
          <p:cNvCxnSpPr>
            <a:cxnSpLocks/>
          </p:cNvCxnSpPr>
          <p:nvPr/>
        </p:nvCxnSpPr>
        <p:spPr>
          <a:xfrm flipV="1">
            <a:off x="9879494" y="3767740"/>
            <a:ext cx="0" cy="577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63DFD91-E58E-81BF-1025-9772070FBDAA}"/>
              </a:ext>
            </a:extLst>
          </p:cNvPr>
          <p:cNvSpPr txBox="1"/>
          <p:nvPr/>
        </p:nvSpPr>
        <p:spPr>
          <a:xfrm>
            <a:off x="1090367" y="3826452"/>
            <a:ext cx="2876377" cy="570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데이터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정의서 확인 후 </a:t>
            </a:r>
            <a:r>
              <a:rPr lang="ko-KR" altLang="en-US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변수</a:t>
            </a:r>
            <a:r>
              <a:rPr lang="ko-KR" altLang="ko-KR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명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 재정의</a:t>
            </a:r>
          </a:p>
          <a:p>
            <a:pPr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필요 데이터 병합 및 </a:t>
            </a:r>
            <a:r>
              <a:rPr lang="ko-KR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분석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을 </a:t>
            </a:r>
            <a:r>
              <a:rPr lang="ko-KR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위</a:t>
            </a:r>
            <a:r>
              <a:rPr lang="ko-KR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한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필요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변수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 추출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1BFC57-81EF-36CD-1010-61129514E861}"/>
              </a:ext>
            </a:extLst>
          </p:cNvPr>
          <p:cNvSpPr txBox="1"/>
          <p:nvPr/>
        </p:nvSpPr>
        <p:spPr>
          <a:xfrm>
            <a:off x="6518254" y="3869990"/>
            <a:ext cx="227629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분석의 용이성 및 정확성을 위해 </a:t>
            </a:r>
            <a:endParaRPr lang="en-US" altLang="ko-K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Helvetica" panose="020B0604020202020204" pitchFamily="34" charset="0"/>
            </a:endParaRPr>
          </a:p>
          <a:p>
            <a:pPr>
              <a:lnSpc>
                <a:spcPct val="150000"/>
              </a:lnSpc>
              <a:buSzPct val="100000"/>
            </a:pP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 </a:t>
            </a:r>
            <a:r>
              <a:rPr lang="ko-KR" altLang="ko-KR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동일한 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종류의 데이터를 범주화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7293CC9-9138-4B17-FCFC-BB2EAEAABECA}"/>
              </a:ext>
            </a:extLst>
          </p:cNvPr>
          <p:cNvSpPr txBox="1"/>
          <p:nvPr/>
        </p:nvSpPr>
        <p:spPr>
          <a:xfrm>
            <a:off x="3564465" y="3306425"/>
            <a:ext cx="2953789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정확한 분석 및 시각화를 위해 </a:t>
            </a:r>
            <a:r>
              <a:rPr lang="ko-KR" altLang="ko-KR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결측치</a:t>
            </a:r>
            <a:r>
              <a:rPr lang="ko-KR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 처리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08AB89-C012-6CDB-A39D-CAD26B1C6B62}"/>
              </a:ext>
            </a:extLst>
          </p:cNvPr>
          <p:cNvSpPr txBox="1"/>
          <p:nvPr/>
        </p:nvSpPr>
        <p:spPr>
          <a:xfrm>
            <a:off x="8523499" y="3312918"/>
            <a:ext cx="278150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연도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, 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Helvetica" panose="020B0604020202020204" pitchFamily="34" charset="0"/>
              </a:rPr>
              <a:t>등급 등을 기준으로 확인하기 위해 그룹화</a:t>
            </a:r>
            <a:endParaRPr lang="ko-KR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Helvetica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CF059F-8A33-70D8-CEFF-AE2E3122D623}"/>
              </a:ext>
            </a:extLst>
          </p:cNvPr>
          <p:cNvSpPr txBox="1"/>
          <p:nvPr/>
        </p:nvSpPr>
        <p:spPr>
          <a:xfrm>
            <a:off x="1761657" y="2165161"/>
            <a:ext cx="13003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필요컬럼</a:t>
            </a:r>
            <a:r>
              <a:rPr kumimoji="0" lang="ko-KR" altLang="en-US" sz="1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추출</a:t>
            </a:r>
            <a:endParaRPr kumimoji="0" lang="ko-KR" altLang="en-US" sz="1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11496ED-42EB-4212-F3A0-2A4333835799}"/>
              </a:ext>
            </a:extLst>
          </p:cNvPr>
          <p:cNvSpPr txBox="1"/>
          <p:nvPr/>
        </p:nvSpPr>
        <p:spPr>
          <a:xfrm>
            <a:off x="6490087" y="2165161"/>
            <a:ext cx="17043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중복 데이터 범주화</a:t>
            </a:r>
            <a:endParaRPr kumimoji="0" lang="ko-KR" altLang="en-US" sz="1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98BA26-964F-999C-EB1D-6FDCFE35EA9C}"/>
              </a:ext>
            </a:extLst>
          </p:cNvPr>
          <p:cNvSpPr txBox="1"/>
          <p:nvPr/>
        </p:nvSpPr>
        <p:spPr>
          <a:xfrm>
            <a:off x="4217853" y="5032450"/>
            <a:ext cx="11224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결측치</a:t>
            </a:r>
            <a:r>
              <a:rPr kumimoji="0" lang="ko-KR" altLang="en-US" sz="1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처리</a:t>
            </a:r>
            <a:endParaRPr kumimoji="0" lang="ko-KR" altLang="en-US" sz="1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10CA16C-1477-4F44-B435-42DFD43E95DF}"/>
              </a:ext>
            </a:extLst>
          </p:cNvPr>
          <p:cNvSpPr txBox="1"/>
          <p:nvPr/>
        </p:nvSpPr>
        <p:spPr>
          <a:xfrm>
            <a:off x="9229315" y="5032450"/>
            <a:ext cx="13003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그룹화</a:t>
            </a:r>
            <a:endParaRPr kumimoji="0" lang="ko-KR" altLang="en-US" sz="1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267629" y="390868"/>
            <a:ext cx="6583602" cy="618228"/>
            <a:chOff x="267629" y="390291"/>
            <a:chExt cx="6583602" cy="618228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16962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분석 과정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66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3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43" name="Text Box 2" descr="Google Shape;143;p26"/>
            <p:cNvSpPr txBox="1">
              <a:spLocks/>
            </p:cNvSpPr>
            <p:nvPr/>
          </p:nvSpPr>
          <p:spPr bwMode="auto">
            <a:xfrm>
              <a:off x="3966744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/>
              <a:r>
                <a:rPr lang="ko-KR" altLang="en-US" sz="1300" dirty="0" smtClean="0">
                  <a:solidFill>
                    <a:schemeClr val="tx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전처리 과정 요약</a:t>
              </a:r>
              <a:endParaRPr lang="ko-KR" altLang="ko-KR" sz="13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  <p:sp>
          <p:nvSpPr>
            <p:cNvPr id="44" name="Line 5" descr="직선 연결선 2"/>
            <p:cNvSpPr>
              <a:spLocks noChangeShapeType="1"/>
            </p:cNvSpPr>
            <p:nvPr/>
          </p:nvSpPr>
          <p:spPr bwMode="auto">
            <a:xfrm flipH="1">
              <a:off x="3650510" y="531465"/>
              <a:ext cx="0" cy="369332"/>
            </a:xfrm>
            <a:prstGeom prst="line">
              <a:avLst/>
            </a:prstGeom>
            <a:ln w="12700">
              <a:solidFill>
                <a:schemeClr val="tx1"/>
              </a:solidFill>
              <a:headEnd/>
              <a:tailEnd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lIns="45720" rIns="45720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11865036" y="6483537"/>
            <a:ext cx="387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+mn-ea"/>
                <a:cs typeface="+mn-cs"/>
              </a:rPr>
              <a:t>6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47" name="그룹 46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59" name="그룹 58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66" name="Picture 3" descr="Google Shape;133;p25"/>
                <p:cNvPicPr>
                  <a:picLocks noChangeAspect="1"/>
                </p:cNvPicPr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67" name="TextBox 66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60" name="그룹 59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61" name="타원 60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solidFill>
                  <a:srgbClr val="00314F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타원 61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3" name="타원 62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타원 63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5" name="타원 64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48" name="타원 47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366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67629" y="390291"/>
            <a:ext cx="6585090" cy="618228"/>
            <a:chOff x="267629" y="390291"/>
            <a:chExt cx="6585090" cy="61822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16962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분석 과정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66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lang="en-US" altLang="ko-KR" noProof="0" dirty="0">
                  <a:solidFill>
                    <a:srgbClr val="003F8A"/>
                  </a:solidFill>
                  <a:latin typeface="Pretendard"/>
                  <a:ea typeface="Pretendard"/>
                </a:rPr>
                <a:t>3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35" name="Text Box 2" descr="Google Shape;143;p26"/>
            <p:cNvSpPr txBox="1">
              <a:spLocks/>
            </p:cNvSpPr>
            <p:nvPr/>
          </p:nvSpPr>
          <p:spPr bwMode="auto">
            <a:xfrm>
              <a:off x="3968232" y="584253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eaLnBrk="1"/>
              <a:r>
                <a:rPr lang="ko-KR" altLang="en-US" sz="1300" dirty="0" smtClean="0">
                  <a:solidFill>
                    <a:schemeClr val="tx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필요 컬럼 추출 및 </a:t>
              </a:r>
              <a:r>
                <a:rPr lang="ko-KR" altLang="en-US" sz="1300" dirty="0" err="1" smtClean="0">
                  <a:solidFill>
                    <a:schemeClr val="tx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결측치</a:t>
              </a:r>
              <a:r>
                <a:rPr lang="ko-KR" altLang="en-US" sz="1300" dirty="0" smtClean="0">
                  <a:solidFill>
                    <a:schemeClr val="tx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 처리</a:t>
              </a:r>
              <a:endParaRPr lang="ko-KR" altLang="ko-KR" sz="1300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  <p:sp>
          <p:nvSpPr>
            <p:cNvPr id="36" name="Line 5" descr="직선 연결선 2"/>
            <p:cNvSpPr>
              <a:spLocks noChangeShapeType="1"/>
            </p:cNvSpPr>
            <p:nvPr/>
          </p:nvSpPr>
          <p:spPr bwMode="auto">
            <a:xfrm flipH="1">
              <a:off x="3646396" y="531465"/>
              <a:ext cx="0" cy="369332"/>
            </a:xfrm>
            <a:prstGeom prst="line">
              <a:avLst/>
            </a:prstGeom>
            <a:ln w="12700">
              <a:solidFill>
                <a:schemeClr val="tx1"/>
              </a:solidFill>
              <a:headEnd/>
              <a:tailEnd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lIns="45720" rIns="45720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512972" y="1223054"/>
            <a:ext cx="11166056" cy="2592074"/>
            <a:chOff x="512972" y="1223054"/>
            <a:chExt cx="11166056" cy="2592074"/>
          </a:xfrm>
        </p:grpSpPr>
        <p:sp>
          <p:nvSpPr>
            <p:cNvPr id="14" name="갈매기형 수장 5">
              <a:extLst>
                <a:ext uri="{FF2B5EF4-FFF2-40B4-BE49-F238E27FC236}">
                  <a16:creationId xmlns:a16="http://schemas.microsoft.com/office/drawing/2014/main" id="{C4437E8F-8800-EE3C-10C6-DED2A81C0EB4}"/>
                </a:ext>
              </a:extLst>
            </p:cNvPr>
            <p:cNvSpPr/>
            <p:nvPr/>
          </p:nvSpPr>
          <p:spPr>
            <a:xfrm>
              <a:off x="6894787" y="1967974"/>
              <a:ext cx="4784241" cy="1028336"/>
            </a:xfrm>
            <a:prstGeom prst="chevron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5" name="갈매기형 수장 4">
              <a:extLst>
                <a:ext uri="{FF2B5EF4-FFF2-40B4-BE49-F238E27FC236}">
                  <a16:creationId xmlns:a16="http://schemas.microsoft.com/office/drawing/2014/main" id="{BDB8D948-0050-79BA-CBAD-8991FC591B64}"/>
                </a:ext>
              </a:extLst>
            </p:cNvPr>
            <p:cNvSpPr/>
            <p:nvPr/>
          </p:nvSpPr>
          <p:spPr>
            <a:xfrm>
              <a:off x="2558215" y="1967974"/>
              <a:ext cx="4617269" cy="1028336"/>
            </a:xfrm>
            <a:prstGeom prst="chevron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6" name="오각형 3">
              <a:extLst>
                <a:ext uri="{FF2B5EF4-FFF2-40B4-BE49-F238E27FC236}">
                  <a16:creationId xmlns:a16="http://schemas.microsoft.com/office/drawing/2014/main" id="{A6F5798B-1FC0-4665-3C74-1FC95EC28737}"/>
                </a:ext>
              </a:extLst>
            </p:cNvPr>
            <p:cNvSpPr/>
            <p:nvPr/>
          </p:nvSpPr>
          <p:spPr>
            <a:xfrm>
              <a:off x="512972" y="1967974"/>
              <a:ext cx="2366010" cy="1028336"/>
            </a:xfrm>
            <a:prstGeom prst="homePlate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26" name="왼쪽 중괄호 25">
              <a:extLst>
                <a:ext uri="{FF2B5EF4-FFF2-40B4-BE49-F238E27FC236}">
                  <a16:creationId xmlns:a16="http://schemas.microsoft.com/office/drawing/2014/main" id="{9D45A423-CD6C-7300-EEA9-7DC5E4B30D96}"/>
                </a:ext>
              </a:extLst>
            </p:cNvPr>
            <p:cNvSpPr/>
            <p:nvPr/>
          </p:nvSpPr>
          <p:spPr>
            <a:xfrm rot="16200000">
              <a:off x="8893351" y="1188414"/>
              <a:ext cx="236147" cy="4233275"/>
            </a:xfrm>
            <a:prstGeom prst="leftBrace">
              <a:avLst>
                <a:gd name="adj1" fmla="val 54487"/>
                <a:gd name="adj2" fmla="val 50000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28" name="왼쪽 중괄호 27">
              <a:extLst>
                <a:ext uri="{FF2B5EF4-FFF2-40B4-BE49-F238E27FC236}">
                  <a16:creationId xmlns:a16="http://schemas.microsoft.com/office/drawing/2014/main" id="{DDC7A188-F7DD-E38E-9BD3-3AF47F20B8EA}"/>
                </a:ext>
              </a:extLst>
            </p:cNvPr>
            <p:cNvSpPr/>
            <p:nvPr/>
          </p:nvSpPr>
          <p:spPr>
            <a:xfrm rot="5400000" flipV="1">
              <a:off x="4489798" y="-330065"/>
              <a:ext cx="236147" cy="4099311"/>
            </a:xfrm>
            <a:prstGeom prst="leftBrace">
              <a:avLst>
                <a:gd name="adj1" fmla="val 54487"/>
                <a:gd name="adj2" fmla="val 50000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068DF4B-2775-FBF4-36A7-E217EA8D524C}"/>
                </a:ext>
              </a:extLst>
            </p:cNvPr>
            <p:cNvSpPr txBox="1"/>
            <p:nvPr/>
          </p:nvSpPr>
          <p:spPr>
            <a:xfrm>
              <a:off x="7191530" y="3507351"/>
              <a:ext cx="36535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컬럼 정의서 확인 및 </a:t>
              </a:r>
              <a:r>
                <a:rPr kumimoji="0" lang="ko-KR" altLang="en-US" sz="1400" b="0" i="0" u="none" strike="noStrike" kern="1200" cap="none" spc="0" normalizeH="0" baseline="0" noProof="0" dirty="0" err="1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컬럼명</a:t>
              </a: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변경 후 </a:t>
              </a:r>
              <a:r>
                <a:rPr kumimoji="0" lang="ko-KR" altLang="en-US" sz="1400" b="0" i="0" u="none" strike="noStrike" kern="1200" cap="none" spc="0" normalizeH="0" baseline="0" noProof="0" dirty="0" err="1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필요컬럼</a:t>
              </a: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추출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267128A-D8E4-0BE4-ADB9-7402B1F9AE1A}"/>
                </a:ext>
              </a:extLst>
            </p:cNvPr>
            <p:cNvSpPr txBox="1"/>
            <p:nvPr/>
          </p:nvSpPr>
          <p:spPr>
            <a:xfrm>
              <a:off x="4005783" y="1223054"/>
              <a:ext cx="1204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400" dirty="0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컬럼 개수 확인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18F4CB0-7266-A7C9-47E9-17457854CA2E}"/>
                </a:ext>
              </a:extLst>
            </p:cNvPr>
            <p:cNvSpPr txBox="1"/>
            <p:nvPr/>
          </p:nvSpPr>
          <p:spPr>
            <a:xfrm>
              <a:off x="897273" y="2312865"/>
              <a:ext cx="127791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필요 컬럼 추출</a:t>
              </a:r>
              <a:endParaRPr kumimoji="0" lang="ko-KR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47" name="그룹 46"/>
          <p:cNvGrpSpPr/>
          <p:nvPr/>
        </p:nvGrpSpPr>
        <p:grpSpPr>
          <a:xfrm>
            <a:off x="512972" y="3795990"/>
            <a:ext cx="11166055" cy="2524676"/>
            <a:chOff x="671746" y="1275571"/>
            <a:chExt cx="11166055" cy="3464770"/>
          </a:xfrm>
        </p:grpSpPr>
        <p:sp>
          <p:nvSpPr>
            <p:cNvPr id="48" name="갈매기형 수장 5">
              <a:extLst>
                <a:ext uri="{FF2B5EF4-FFF2-40B4-BE49-F238E27FC236}">
                  <a16:creationId xmlns:a16="http://schemas.microsoft.com/office/drawing/2014/main" id="{C4437E8F-8800-EE3C-10C6-DED2A81C0EB4}"/>
                </a:ext>
              </a:extLst>
            </p:cNvPr>
            <p:cNvSpPr/>
            <p:nvPr/>
          </p:nvSpPr>
          <p:spPr>
            <a:xfrm>
              <a:off x="7132116" y="2218650"/>
              <a:ext cx="4705685" cy="1399868"/>
            </a:xfrm>
            <a:prstGeom prst="chevron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49" name="갈매기형 수장 4">
              <a:extLst>
                <a:ext uri="{FF2B5EF4-FFF2-40B4-BE49-F238E27FC236}">
                  <a16:creationId xmlns:a16="http://schemas.microsoft.com/office/drawing/2014/main" id="{BDB8D948-0050-79BA-CBAD-8991FC591B64}"/>
                </a:ext>
              </a:extLst>
            </p:cNvPr>
            <p:cNvSpPr/>
            <p:nvPr/>
          </p:nvSpPr>
          <p:spPr>
            <a:xfrm>
              <a:off x="2716990" y="2218650"/>
              <a:ext cx="4727382" cy="1399868"/>
            </a:xfrm>
            <a:prstGeom prst="chevron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50" name="오각형 3">
              <a:extLst>
                <a:ext uri="{FF2B5EF4-FFF2-40B4-BE49-F238E27FC236}">
                  <a16:creationId xmlns:a16="http://schemas.microsoft.com/office/drawing/2014/main" id="{A6F5798B-1FC0-4665-3C74-1FC95EC28737}"/>
                </a:ext>
              </a:extLst>
            </p:cNvPr>
            <p:cNvSpPr/>
            <p:nvPr/>
          </p:nvSpPr>
          <p:spPr>
            <a:xfrm>
              <a:off x="671746" y="2218649"/>
              <a:ext cx="2366010" cy="1399868"/>
            </a:xfrm>
            <a:prstGeom prst="homePlate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51" name="왼쪽 중괄호 50">
              <a:extLst>
                <a:ext uri="{FF2B5EF4-FFF2-40B4-BE49-F238E27FC236}">
                  <a16:creationId xmlns:a16="http://schemas.microsoft.com/office/drawing/2014/main" id="{9D45A423-CD6C-7300-EEA9-7DC5E4B30D96}"/>
                </a:ext>
              </a:extLst>
            </p:cNvPr>
            <p:cNvSpPr/>
            <p:nvPr/>
          </p:nvSpPr>
          <p:spPr>
            <a:xfrm rot="16200000">
              <a:off x="9079695" y="1930495"/>
              <a:ext cx="321466" cy="4216619"/>
            </a:xfrm>
            <a:prstGeom prst="leftBrace">
              <a:avLst>
                <a:gd name="adj1" fmla="val 54487"/>
                <a:gd name="adj2" fmla="val 50000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52" name="왼쪽 중괄호 51">
              <a:extLst>
                <a:ext uri="{FF2B5EF4-FFF2-40B4-BE49-F238E27FC236}">
                  <a16:creationId xmlns:a16="http://schemas.microsoft.com/office/drawing/2014/main" id="{DDC7A188-F7DD-E38E-9BD3-3AF47F20B8EA}"/>
                </a:ext>
              </a:extLst>
            </p:cNvPr>
            <p:cNvSpPr/>
            <p:nvPr/>
          </p:nvSpPr>
          <p:spPr>
            <a:xfrm rot="5400000" flipV="1">
              <a:off x="4653041" y="-216258"/>
              <a:ext cx="321466" cy="4193568"/>
            </a:xfrm>
            <a:prstGeom prst="leftBrace">
              <a:avLst>
                <a:gd name="adj1" fmla="val 54487"/>
                <a:gd name="adj2" fmla="val 50000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068DF4B-2775-FBF4-36A7-E217EA8D524C}"/>
                </a:ext>
              </a:extLst>
            </p:cNvPr>
            <p:cNvSpPr txBox="1"/>
            <p:nvPr/>
          </p:nvSpPr>
          <p:spPr>
            <a:xfrm>
              <a:off x="8050843" y="4317960"/>
              <a:ext cx="2379176" cy="42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정확한 분석을 위한 </a:t>
              </a:r>
              <a:r>
                <a:rPr kumimoji="0" lang="ko-KR" altLang="en-US" sz="1400" b="0" i="0" u="none" strike="noStrike" kern="1200" cap="none" spc="0" normalizeH="0" baseline="0" noProof="0" dirty="0" err="1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결측치</a:t>
              </a: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처리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267128A-D8E4-0BE4-ADB9-7402B1F9AE1A}"/>
                </a:ext>
              </a:extLst>
            </p:cNvPr>
            <p:cNvSpPr txBox="1"/>
            <p:nvPr/>
          </p:nvSpPr>
          <p:spPr>
            <a:xfrm>
              <a:off x="3857424" y="1275571"/>
              <a:ext cx="1912703" cy="42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400" dirty="0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필요 컬럼 내 </a:t>
              </a:r>
              <a:r>
                <a:rPr lang="ko-KR" altLang="en-US" sz="1400" dirty="0" err="1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결측치</a:t>
              </a:r>
              <a:r>
                <a:rPr lang="ko-KR" altLang="en-US" sz="1400" dirty="0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확인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18F4CB0-7266-A7C9-47E9-17457854CA2E}"/>
                </a:ext>
              </a:extLst>
            </p:cNvPr>
            <p:cNvSpPr txBox="1"/>
            <p:nvPr/>
          </p:nvSpPr>
          <p:spPr>
            <a:xfrm>
              <a:off x="1158269" y="2655525"/>
              <a:ext cx="1064715" cy="4434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5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결측치</a:t>
              </a:r>
              <a:r>
                <a:rPr kumimoji="0" lang="ko-KR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처리</a:t>
              </a:r>
              <a:endParaRPr kumimoji="0" lang="ko-KR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11865036" y="6483537"/>
            <a:ext cx="387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003F8A"/>
                </a:solidFill>
                <a:latin typeface="Pretendard"/>
                <a:ea typeface="Pretendard"/>
              </a:rPr>
              <a:t>7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72" name="Group 40"/>
          <p:cNvGrpSpPr>
            <a:grpSpLocks/>
          </p:cNvGrpSpPr>
          <p:nvPr/>
        </p:nvGrpSpPr>
        <p:grpSpPr bwMode="auto">
          <a:xfrm>
            <a:off x="3212415" y="1975135"/>
            <a:ext cx="3473239" cy="1111807"/>
            <a:chOff x="-1" y="39118"/>
            <a:chExt cx="3472734" cy="1111481"/>
          </a:xfrm>
        </p:grpSpPr>
        <p:grpSp>
          <p:nvGrpSpPr>
            <p:cNvPr id="73" name="Group 41"/>
            <p:cNvGrpSpPr>
              <a:grpSpLocks/>
            </p:cNvGrpSpPr>
            <p:nvPr/>
          </p:nvGrpSpPr>
          <p:grpSpPr bwMode="auto">
            <a:xfrm>
              <a:off x="-1" y="60256"/>
              <a:ext cx="3472734" cy="980254"/>
              <a:chOff x="0" y="0"/>
              <a:chExt cx="3472733" cy="980253"/>
            </a:xfrm>
          </p:grpSpPr>
          <p:pic>
            <p:nvPicPr>
              <p:cNvPr id="77" name="Picture 42" descr="그림 5"/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03" y="878470"/>
                <a:ext cx="638094" cy="10178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  <p:pic>
            <p:nvPicPr>
              <p:cNvPr id="78" name="Picture 43" descr="그림 3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3472733" cy="90807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75" name="Oval 45" descr="타원 100"/>
            <p:cNvSpPr>
              <a:spLocks/>
            </p:cNvSpPr>
            <p:nvPr/>
          </p:nvSpPr>
          <p:spPr bwMode="auto">
            <a:xfrm>
              <a:off x="378211" y="823354"/>
              <a:ext cx="329597" cy="327245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76" name="Rectangle 46" descr="직사각형 101"/>
            <p:cNvSpPr>
              <a:spLocks/>
            </p:cNvSpPr>
            <p:nvPr/>
          </p:nvSpPr>
          <p:spPr bwMode="auto">
            <a:xfrm>
              <a:off x="189204" y="39118"/>
              <a:ext cx="3167149" cy="118695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79" name="Group 47"/>
          <p:cNvGrpSpPr>
            <a:grpSpLocks/>
          </p:cNvGrpSpPr>
          <p:nvPr/>
        </p:nvGrpSpPr>
        <p:grpSpPr bwMode="auto">
          <a:xfrm>
            <a:off x="7487238" y="1970742"/>
            <a:ext cx="3702726" cy="1111250"/>
            <a:chOff x="0" y="0"/>
            <a:chExt cx="4044673" cy="1111351"/>
          </a:xfrm>
        </p:grpSpPr>
        <p:grpSp>
          <p:nvGrpSpPr>
            <p:cNvPr id="80" name="Group 48"/>
            <p:cNvGrpSpPr>
              <a:grpSpLocks/>
            </p:cNvGrpSpPr>
            <p:nvPr/>
          </p:nvGrpSpPr>
          <p:grpSpPr bwMode="auto">
            <a:xfrm>
              <a:off x="0" y="21161"/>
              <a:ext cx="4044673" cy="965796"/>
              <a:chOff x="0" y="-1"/>
              <a:chExt cx="4044673" cy="965797"/>
            </a:xfrm>
          </p:grpSpPr>
          <p:pic>
            <p:nvPicPr>
              <p:cNvPr id="83" name="Picture 49" descr="그림 1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-1"/>
                <a:ext cx="4044673" cy="8854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  <p:pic>
            <p:nvPicPr>
              <p:cNvPr id="84" name="Picture 50" descr="그림 18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391" y="855022"/>
                <a:ext cx="741166" cy="11077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81" name="Rectangle 51" descr="직사각형 103"/>
            <p:cNvSpPr>
              <a:spLocks/>
            </p:cNvSpPr>
            <p:nvPr/>
          </p:nvSpPr>
          <p:spPr bwMode="auto">
            <a:xfrm>
              <a:off x="1108392" y="0"/>
              <a:ext cx="2936281" cy="154875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82" name="Oval 52" descr="타원 104"/>
            <p:cNvSpPr>
              <a:spLocks/>
            </p:cNvSpPr>
            <p:nvPr/>
          </p:nvSpPr>
          <p:spPr bwMode="auto">
            <a:xfrm>
              <a:off x="477200" y="784106"/>
              <a:ext cx="329597" cy="327245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86" name="Group 24"/>
          <p:cNvGrpSpPr>
            <a:grpSpLocks/>
          </p:cNvGrpSpPr>
          <p:nvPr/>
        </p:nvGrpSpPr>
        <p:grpSpPr bwMode="auto">
          <a:xfrm>
            <a:off x="3127135" y="4582819"/>
            <a:ext cx="3551236" cy="842962"/>
            <a:chOff x="0" y="0"/>
            <a:chExt cx="3551055" cy="843378"/>
          </a:xfrm>
        </p:grpSpPr>
        <p:pic>
          <p:nvPicPr>
            <p:cNvPr id="88" name="Picture 25" descr="그림 8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551055" cy="8433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89" name="Oval 26" descr="타원 84"/>
            <p:cNvSpPr>
              <a:spLocks/>
            </p:cNvSpPr>
            <p:nvPr/>
          </p:nvSpPr>
          <p:spPr bwMode="auto">
            <a:xfrm>
              <a:off x="1719551" y="183844"/>
              <a:ext cx="236303" cy="231093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90" name="Oval 27" descr="타원 85"/>
            <p:cNvSpPr>
              <a:spLocks/>
            </p:cNvSpPr>
            <p:nvPr/>
          </p:nvSpPr>
          <p:spPr bwMode="auto">
            <a:xfrm>
              <a:off x="1722381" y="602251"/>
              <a:ext cx="236303" cy="231093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91" name="Oval 28" descr="타원 86"/>
            <p:cNvSpPr>
              <a:spLocks/>
            </p:cNvSpPr>
            <p:nvPr/>
          </p:nvSpPr>
          <p:spPr bwMode="auto">
            <a:xfrm>
              <a:off x="2223978" y="596881"/>
              <a:ext cx="236303" cy="231093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92" name="Oval 29" descr="타원 87"/>
            <p:cNvSpPr>
              <a:spLocks/>
            </p:cNvSpPr>
            <p:nvPr/>
          </p:nvSpPr>
          <p:spPr bwMode="auto">
            <a:xfrm>
              <a:off x="2734076" y="603973"/>
              <a:ext cx="236303" cy="231093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93" name="Oval 30" descr="타원 88"/>
            <p:cNvSpPr>
              <a:spLocks/>
            </p:cNvSpPr>
            <p:nvPr/>
          </p:nvSpPr>
          <p:spPr bwMode="auto">
            <a:xfrm>
              <a:off x="3235673" y="596881"/>
              <a:ext cx="236303" cy="231093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94" name="Oval 31" descr="타원 89"/>
            <p:cNvSpPr>
              <a:spLocks/>
            </p:cNvSpPr>
            <p:nvPr/>
          </p:nvSpPr>
          <p:spPr bwMode="auto">
            <a:xfrm>
              <a:off x="2725576" y="397236"/>
              <a:ext cx="236303" cy="231093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95" name="Oval 32" descr="타원 90"/>
            <p:cNvSpPr>
              <a:spLocks/>
            </p:cNvSpPr>
            <p:nvPr/>
          </p:nvSpPr>
          <p:spPr bwMode="auto">
            <a:xfrm>
              <a:off x="3235674" y="391983"/>
              <a:ext cx="236303" cy="231093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97" name="Group 35"/>
          <p:cNvGrpSpPr>
            <a:grpSpLocks/>
          </p:cNvGrpSpPr>
          <p:nvPr/>
        </p:nvGrpSpPr>
        <p:grpSpPr bwMode="auto">
          <a:xfrm>
            <a:off x="7533752" y="4586762"/>
            <a:ext cx="3656211" cy="821780"/>
            <a:chOff x="0" y="0"/>
            <a:chExt cx="3979258" cy="820964"/>
          </a:xfrm>
        </p:grpSpPr>
        <p:pic>
          <p:nvPicPr>
            <p:cNvPr id="99" name="Picture 36" descr="그림 9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979258" cy="8209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00" name="Oval 37" descr="타원 97"/>
            <p:cNvSpPr>
              <a:spLocks/>
            </p:cNvSpPr>
            <p:nvPr/>
          </p:nvSpPr>
          <p:spPr bwMode="auto">
            <a:xfrm>
              <a:off x="2159172" y="221921"/>
              <a:ext cx="217163" cy="216995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101" name="Oval 38" descr="타원 98"/>
            <p:cNvSpPr>
              <a:spLocks/>
            </p:cNvSpPr>
            <p:nvPr/>
          </p:nvSpPr>
          <p:spPr bwMode="auto">
            <a:xfrm>
              <a:off x="3224871" y="428894"/>
              <a:ext cx="217163" cy="216995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eaLnBrk="1"/>
              <a:endParaRPr lang="ko-KR" altLang="ko-KR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68" name="그룹 67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69" name="그룹 68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74" name="그룹 73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104" name="Picture 3" descr="Google Shape;133;p25"/>
                <p:cNvPicPr>
                  <a:picLocks noChangeAspect="1"/>
                </p:cNvPicPr>
                <p:nvPr/>
              </p:nvPicPr>
              <p:blipFill>
                <a:blip r:embed="rId8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105" name="TextBox 104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85" name="그룹 84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87" name="타원 86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solidFill>
                  <a:srgbClr val="00314F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타원 95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8" name="타원 97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" name="타원 101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타원 102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70" name="타원 69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58546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9713495" y="5960225"/>
            <a:ext cx="2478505" cy="897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67629" y="390291"/>
            <a:ext cx="6576311" cy="618228"/>
            <a:chOff x="267629" y="390291"/>
            <a:chExt cx="6576311" cy="61822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10AEFE6-BAE3-9F4E-EBF3-0EAF402A7C78}"/>
                </a:ext>
              </a:extLst>
            </p:cNvPr>
            <p:cNvSpPr txBox="1"/>
            <p:nvPr/>
          </p:nvSpPr>
          <p:spPr>
            <a:xfrm>
              <a:off x="1059087" y="390291"/>
              <a:ext cx="7200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&gt;&gt;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E4BC162-255E-9FA6-AEB9-706E2D6447B4}"/>
                </a:ext>
              </a:extLst>
            </p:cNvPr>
            <p:cNvSpPr txBox="1"/>
            <p:nvPr/>
          </p:nvSpPr>
          <p:spPr>
            <a:xfrm>
              <a:off x="1779156" y="423744"/>
              <a:ext cx="16962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분석 과정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248AE10-53E7-C36F-1031-640C8584ED67}"/>
                </a:ext>
              </a:extLst>
            </p:cNvPr>
            <p:cNvSpPr txBox="1"/>
            <p:nvPr/>
          </p:nvSpPr>
          <p:spPr>
            <a:xfrm>
              <a:off x="267629" y="531465"/>
              <a:ext cx="8066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Part </a:t>
              </a:r>
              <a:r>
                <a:rPr kumimoji="0" lang="en-US" altLang="ko-KR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3F8A"/>
                  </a:solidFill>
                  <a:effectLst/>
                  <a:uLnTx/>
                  <a:uFillTx/>
                  <a:latin typeface="Pretendard"/>
                  <a:ea typeface="Pretendard"/>
                  <a:cs typeface="+mn-cs"/>
                </a:rPr>
                <a:t>3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  <p:sp>
          <p:nvSpPr>
            <p:cNvPr id="35" name="Text Box 2" descr="Google Shape;143;p26"/>
            <p:cNvSpPr txBox="1">
              <a:spLocks/>
            </p:cNvSpPr>
            <p:nvPr/>
          </p:nvSpPr>
          <p:spPr bwMode="auto">
            <a:xfrm>
              <a:off x="3959453" y="580785"/>
              <a:ext cx="2884487" cy="260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0467" tIns="30467" rIns="30467" bIns="30467" anchor="ctr">
              <a:spAutoFit/>
            </a:bodyPr>
            <a:lstStyle>
              <a:lvl1pPr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  <a:sym typeface="Helvetica" panose="020B0604020202020204" pitchFamily="34" charset="0"/>
                </a:rPr>
                <a:t>중복 데이터 범주화 및 데이터 등급화</a:t>
              </a:r>
              <a:endParaRPr kumimoji="0" lang="ko-KR" altLang="ko-KR" sz="13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elvetica" panose="020B0604020202020204" pitchFamily="34" charset="0"/>
              </a:endParaRPr>
            </a:p>
          </p:txBody>
        </p:sp>
        <p:sp>
          <p:nvSpPr>
            <p:cNvPr id="36" name="Line 5" descr="직선 연결선 2"/>
            <p:cNvSpPr>
              <a:spLocks noChangeShapeType="1"/>
            </p:cNvSpPr>
            <p:nvPr/>
          </p:nvSpPr>
          <p:spPr bwMode="auto">
            <a:xfrm flipH="1">
              <a:off x="3650513" y="531465"/>
              <a:ext cx="0" cy="369332"/>
            </a:xfrm>
            <a:prstGeom prst="line">
              <a:avLst/>
            </a:prstGeom>
            <a:ln w="12700">
              <a:solidFill>
                <a:schemeClr val="tx1"/>
              </a:solidFill>
              <a:headEnd/>
              <a:tailEnd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lIns="45720" rIns="45720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/>
                <a:ea typeface="Pretendard"/>
                <a:cs typeface="+mn-cs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12972" y="1274147"/>
            <a:ext cx="11166056" cy="2540981"/>
            <a:chOff x="671746" y="1274147"/>
            <a:chExt cx="11166056" cy="3459022"/>
          </a:xfrm>
        </p:grpSpPr>
        <p:sp>
          <p:nvSpPr>
            <p:cNvPr id="14" name="갈매기형 수장 5">
              <a:extLst>
                <a:ext uri="{FF2B5EF4-FFF2-40B4-BE49-F238E27FC236}">
                  <a16:creationId xmlns:a16="http://schemas.microsoft.com/office/drawing/2014/main" id="{C4437E8F-8800-EE3C-10C6-DED2A81C0EB4}"/>
                </a:ext>
              </a:extLst>
            </p:cNvPr>
            <p:cNvSpPr/>
            <p:nvPr/>
          </p:nvSpPr>
          <p:spPr>
            <a:xfrm>
              <a:off x="8588682" y="2218650"/>
              <a:ext cx="3249120" cy="1399868"/>
            </a:xfrm>
            <a:prstGeom prst="chevron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5" name="갈매기형 수장 4">
              <a:extLst>
                <a:ext uri="{FF2B5EF4-FFF2-40B4-BE49-F238E27FC236}">
                  <a16:creationId xmlns:a16="http://schemas.microsoft.com/office/drawing/2014/main" id="{BDB8D948-0050-79BA-CBAD-8991FC591B64}"/>
                </a:ext>
              </a:extLst>
            </p:cNvPr>
            <p:cNvSpPr/>
            <p:nvPr/>
          </p:nvSpPr>
          <p:spPr>
            <a:xfrm>
              <a:off x="2716989" y="2218649"/>
              <a:ext cx="6224187" cy="1399867"/>
            </a:xfrm>
            <a:prstGeom prst="chevron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6" name="오각형 3">
              <a:extLst>
                <a:ext uri="{FF2B5EF4-FFF2-40B4-BE49-F238E27FC236}">
                  <a16:creationId xmlns:a16="http://schemas.microsoft.com/office/drawing/2014/main" id="{A6F5798B-1FC0-4665-3C74-1FC95EC28737}"/>
                </a:ext>
              </a:extLst>
            </p:cNvPr>
            <p:cNvSpPr/>
            <p:nvPr/>
          </p:nvSpPr>
          <p:spPr>
            <a:xfrm>
              <a:off x="671746" y="2218649"/>
              <a:ext cx="2366010" cy="1399868"/>
            </a:xfrm>
            <a:prstGeom prst="homePlate">
              <a:avLst/>
            </a:prstGeom>
            <a:solidFill>
              <a:srgbClr val="003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26" name="왼쪽 중괄호 25">
              <a:extLst>
                <a:ext uri="{FF2B5EF4-FFF2-40B4-BE49-F238E27FC236}">
                  <a16:creationId xmlns:a16="http://schemas.microsoft.com/office/drawing/2014/main" id="{9D45A423-CD6C-7300-EEA9-7DC5E4B30D96}"/>
                </a:ext>
              </a:extLst>
            </p:cNvPr>
            <p:cNvSpPr/>
            <p:nvPr/>
          </p:nvSpPr>
          <p:spPr>
            <a:xfrm rot="16200000">
              <a:off x="9899829" y="2641045"/>
              <a:ext cx="321465" cy="2727622"/>
            </a:xfrm>
            <a:prstGeom prst="leftBrace">
              <a:avLst>
                <a:gd name="adj1" fmla="val 54487"/>
                <a:gd name="adj2" fmla="val 50000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28" name="왼쪽 중괄호 27">
              <a:extLst>
                <a:ext uri="{FF2B5EF4-FFF2-40B4-BE49-F238E27FC236}">
                  <a16:creationId xmlns:a16="http://schemas.microsoft.com/office/drawing/2014/main" id="{DDC7A188-F7DD-E38E-9BD3-3AF47F20B8EA}"/>
                </a:ext>
              </a:extLst>
            </p:cNvPr>
            <p:cNvSpPr/>
            <p:nvPr/>
          </p:nvSpPr>
          <p:spPr>
            <a:xfrm rot="5400000" flipV="1">
              <a:off x="5401187" y="-964403"/>
              <a:ext cx="321465" cy="5689860"/>
            </a:xfrm>
            <a:prstGeom prst="leftBrace">
              <a:avLst>
                <a:gd name="adj1" fmla="val 54487"/>
                <a:gd name="adj2" fmla="val 50000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068DF4B-2775-FBF4-36A7-E217EA8D524C}"/>
                </a:ext>
              </a:extLst>
            </p:cNvPr>
            <p:cNvSpPr txBox="1"/>
            <p:nvPr/>
          </p:nvSpPr>
          <p:spPr>
            <a:xfrm>
              <a:off x="8651051" y="4314194"/>
              <a:ext cx="2845651" cy="4189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확인한 </a:t>
              </a:r>
              <a:r>
                <a:rPr kumimoji="0" lang="ko-KR" altLang="en-US" sz="1400" b="0" i="0" u="none" strike="noStrike" kern="1200" cap="none" spc="0" normalizeH="0" baseline="0" noProof="0" dirty="0" err="1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종목명을</a:t>
              </a: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하나의 컬럼으로 통합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267128A-D8E4-0BE4-ADB9-7402B1F9AE1A}"/>
                </a:ext>
              </a:extLst>
            </p:cNvPr>
            <p:cNvSpPr txBox="1"/>
            <p:nvPr/>
          </p:nvSpPr>
          <p:spPr>
            <a:xfrm>
              <a:off x="4265626" y="1274147"/>
              <a:ext cx="2534668" cy="4189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동일한 </a:t>
              </a:r>
              <a:r>
                <a:rPr kumimoji="0" lang="ko-KR" altLang="en-US" sz="14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종목명을</a:t>
              </a:r>
              <a:r>
                <a:rPr kumimoji="0" lang="ko-KR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 포함한 컬럼 확인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18F4CB0-7266-A7C9-47E9-17457854CA2E}"/>
                </a:ext>
              </a:extLst>
            </p:cNvPr>
            <p:cNvSpPr txBox="1"/>
            <p:nvPr/>
          </p:nvSpPr>
          <p:spPr>
            <a:xfrm>
              <a:off x="865856" y="2715968"/>
              <a:ext cx="1611339" cy="4399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중복 데이터 범주화</a:t>
              </a:r>
              <a:endParaRPr kumimoji="0" lang="ko-KR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pic>
          <p:nvPicPr>
            <p:cNvPr id="40" name="Picture 37" descr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59424" y="2585047"/>
              <a:ext cx="4029387" cy="6436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42" name="Picture 23" descr="그림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99116" y="2544309"/>
              <a:ext cx="889637" cy="6403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</p:grpSp>
      <p:grpSp>
        <p:nvGrpSpPr>
          <p:cNvPr id="4" name="그룹 3"/>
          <p:cNvGrpSpPr/>
          <p:nvPr/>
        </p:nvGrpSpPr>
        <p:grpSpPr>
          <a:xfrm>
            <a:off x="512972" y="3787678"/>
            <a:ext cx="11166055" cy="2537494"/>
            <a:chOff x="736539" y="3786161"/>
            <a:chExt cx="11166055" cy="3000518"/>
          </a:xfrm>
        </p:grpSpPr>
        <p:grpSp>
          <p:nvGrpSpPr>
            <p:cNvPr id="47" name="그룹 46"/>
            <p:cNvGrpSpPr/>
            <p:nvPr/>
          </p:nvGrpSpPr>
          <p:grpSpPr>
            <a:xfrm>
              <a:off x="736539" y="3786161"/>
              <a:ext cx="11166055" cy="3000518"/>
              <a:chOff x="671746" y="1264163"/>
              <a:chExt cx="11166055" cy="3482361"/>
            </a:xfrm>
          </p:grpSpPr>
          <p:sp>
            <p:nvSpPr>
              <p:cNvPr id="48" name="갈매기형 수장 5">
                <a:extLst>
                  <a:ext uri="{FF2B5EF4-FFF2-40B4-BE49-F238E27FC236}">
                    <a16:creationId xmlns:a16="http://schemas.microsoft.com/office/drawing/2014/main" id="{C4437E8F-8800-EE3C-10C6-DED2A81C0EB4}"/>
                  </a:ext>
                </a:extLst>
              </p:cNvPr>
              <p:cNvSpPr/>
              <p:nvPr/>
            </p:nvSpPr>
            <p:spPr>
              <a:xfrm>
                <a:off x="7132116" y="2218650"/>
                <a:ext cx="4705685" cy="1399868"/>
              </a:xfrm>
              <a:prstGeom prst="chevron">
                <a:avLst/>
              </a:prstGeom>
              <a:solidFill>
                <a:srgbClr val="003F8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49" name="갈매기형 수장 4">
                <a:extLst>
                  <a:ext uri="{FF2B5EF4-FFF2-40B4-BE49-F238E27FC236}">
                    <a16:creationId xmlns:a16="http://schemas.microsoft.com/office/drawing/2014/main" id="{BDB8D948-0050-79BA-CBAD-8991FC591B64}"/>
                  </a:ext>
                </a:extLst>
              </p:cNvPr>
              <p:cNvSpPr/>
              <p:nvPr/>
            </p:nvSpPr>
            <p:spPr>
              <a:xfrm>
                <a:off x="2716990" y="2218650"/>
                <a:ext cx="4727382" cy="1399868"/>
              </a:xfrm>
              <a:prstGeom prst="chevron">
                <a:avLst/>
              </a:prstGeom>
              <a:solidFill>
                <a:srgbClr val="003F8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50" name="오각형 3">
                <a:extLst>
                  <a:ext uri="{FF2B5EF4-FFF2-40B4-BE49-F238E27FC236}">
                    <a16:creationId xmlns:a16="http://schemas.microsoft.com/office/drawing/2014/main" id="{A6F5798B-1FC0-4665-3C74-1FC95EC28737}"/>
                  </a:ext>
                </a:extLst>
              </p:cNvPr>
              <p:cNvSpPr/>
              <p:nvPr/>
            </p:nvSpPr>
            <p:spPr>
              <a:xfrm>
                <a:off x="671746" y="2218649"/>
                <a:ext cx="2366010" cy="1399868"/>
              </a:xfrm>
              <a:prstGeom prst="homePlate">
                <a:avLst/>
              </a:prstGeom>
              <a:solidFill>
                <a:srgbClr val="003F8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51" name="왼쪽 중괄호 50">
                <a:extLst>
                  <a:ext uri="{FF2B5EF4-FFF2-40B4-BE49-F238E27FC236}">
                    <a16:creationId xmlns:a16="http://schemas.microsoft.com/office/drawing/2014/main" id="{9D45A423-CD6C-7300-EEA9-7DC5E4B30D96}"/>
                  </a:ext>
                </a:extLst>
              </p:cNvPr>
              <p:cNvSpPr/>
              <p:nvPr/>
            </p:nvSpPr>
            <p:spPr>
              <a:xfrm rot="16200000">
                <a:off x="9063478" y="1946712"/>
                <a:ext cx="321466" cy="4184185"/>
              </a:xfrm>
              <a:prstGeom prst="leftBrace">
                <a:avLst>
                  <a:gd name="adj1" fmla="val 54487"/>
                  <a:gd name="adj2" fmla="val 50000"/>
                </a:avLst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52" name="왼쪽 중괄호 51">
                <a:extLst>
                  <a:ext uri="{FF2B5EF4-FFF2-40B4-BE49-F238E27FC236}">
                    <a16:creationId xmlns:a16="http://schemas.microsoft.com/office/drawing/2014/main" id="{DDC7A188-F7DD-E38E-9BD3-3AF47F20B8EA}"/>
                  </a:ext>
                </a:extLst>
              </p:cNvPr>
              <p:cNvSpPr/>
              <p:nvPr/>
            </p:nvSpPr>
            <p:spPr>
              <a:xfrm rot="5400000" flipV="1">
                <a:off x="4684472" y="-247689"/>
                <a:ext cx="321466" cy="4256430"/>
              </a:xfrm>
              <a:prstGeom prst="leftBrace">
                <a:avLst>
                  <a:gd name="adj1" fmla="val 54487"/>
                  <a:gd name="adj2" fmla="val 50000"/>
                </a:avLst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068DF4B-2775-FBF4-36A7-E217EA8D524C}"/>
                  </a:ext>
                </a:extLst>
              </p:cNvPr>
              <p:cNvSpPr txBox="1"/>
              <p:nvPr/>
            </p:nvSpPr>
            <p:spPr>
              <a:xfrm>
                <a:off x="8372706" y="4324143"/>
                <a:ext cx="1829347" cy="4223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확인한 </a:t>
                </a:r>
                <a:r>
                  <a:rPr kumimoji="0" lang="ko-KR" altLang="en-US" sz="1400" b="0" i="0" u="none" strike="noStrike" kern="1200" cap="none" spc="0" normalizeH="0" baseline="0" noProof="0" dirty="0" err="1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컬럼끼리</a:t>
                </a:r>
                <a:r>
                  <a:rPr kumimoji="0" lang="ko-KR" altLang="en-US" sz="14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 그룹화</a:t>
                </a:r>
                <a:endPara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8267128A-D8E4-0BE4-ADB9-7402B1F9AE1A}"/>
                  </a:ext>
                </a:extLst>
              </p:cNvPr>
              <p:cNvSpPr txBox="1"/>
              <p:nvPr/>
            </p:nvSpPr>
            <p:spPr>
              <a:xfrm>
                <a:off x="3939999" y="1264163"/>
                <a:ext cx="1869422" cy="4223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분석에 필요한 컬럼 확인</a:t>
                </a:r>
                <a:endPara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318F4CB0-7266-A7C9-47E9-17457854CA2E}"/>
                  </a:ext>
                </a:extLst>
              </p:cNvPr>
              <p:cNvSpPr txBox="1"/>
              <p:nvPr/>
            </p:nvSpPr>
            <p:spPr>
              <a:xfrm>
                <a:off x="1040422" y="2717480"/>
                <a:ext cx="1231427" cy="4434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5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데이터 그룹화</a:t>
                </a:r>
                <a:endParaRPr kumimoji="0" lang="ko-KR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  <p:pic>
          <p:nvPicPr>
            <p:cNvPr id="62" name="Picture 28" descr="그림 2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1892" y="4657453"/>
              <a:ext cx="2999143" cy="10784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grpSp>
          <p:nvGrpSpPr>
            <p:cNvPr id="66" name="Group 32"/>
            <p:cNvGrpSpPr>
              <a:grpSpLocks/>
            </p:cNvGrpSpPr>
            <p:nvPr/>
          </p:nvGrpSpPr>
          <p:grpSpPr bwMode="auto">
            <a:xfrm>
              <a:off x="3378969" y="4729177"/>
              <a:ext cx="3587562" cy="956969"/>
              <a:chOff x="-46693" y="-68216"/>
              <a:chExt cx="3588704" cy="957893"/>
            </a:xfrm>
          </p:grpSpPr>
          <p:pic>
            <p:nvPicPr>
              <p:cNvPr id="67" name="Picture 33" descr="그림 24"/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-46693" y="-68216"/>
                <a:ext cx="3588704" cy="95789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pic>
          <p:sp>
            <p:nvSpPr>
              <p:cNvPr id="69" name="Rectangle 35" descr="직사각형 110"/>
              <p:cNvSpPr>
                <a:spLocks/>
              </p:cNvSpPr>
              <p:nvPr/>
            </p:nvSpPr>
            <p:spPr bwMode="auto">
              <a:xfrm>
                <a:off x="2659837" y="101511"/>
                <a:ext cx="309887" cy="777343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prstDash val="sysDot"/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 anchor="ctr"/>
              <a:lstStyle>
                <a:lvl1pPr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1pPr>
                <a:lvl2pPr marL="742950" indent="-28575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2pPr>
                <a:lvl3pPr marL="11430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3pPr>
                <a:lvl4pPr marL="16002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4pPr>
                <a:lvl5pPr marL="2057400" indent="-228600"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panose="020B0503020000020004" pitchFamily="50" charset="-127"/>
                  </a:defRPr>
                </a:lvl9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ko-KR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  <a:sym typeface="맑은 고딕" panose="020B0503020000020004" pitchFamily="50" charset="-127"/>
                </a:endParaRPr>
              </a:p>
            </p:txBody>
          </p:sp>
        </p:grpSp>
      </p:grpSp>
      <p:sp>
        <p:nvSpPr>
          <p:cNvPr id="71" name="TextBox 70"/>
          <p:cNvSpPr txBox="1"/>
          <p:nvPr/>
        </p:nvSpPr>
        <p:spPr>
          <a:xfrm>
            <a:off x="11856327" y="6483537"/>
            <a:ext cx="387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3F8A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8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3F8A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56" name="Rectangle 35" descr="직사각형 110"/>
          <p:cNvSpPr>
            <a:spLocks/>
          </p:cNvSpPr>
          <p:nvPr/>
        </p:nvSpPr>
        <p:spPr bwMode="auto">
          <a:xfrm>
            <a:off x="6205495" y="4725522"/>
            <a:ext cx="241784" cy="656754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cs typeface="+mn-cs"/>
              <a:sym typeface="맑은 고딕" panose="020B0503020000020004" pitchFamily="50" charset="-127"/>
            </a:endParaRPr>
          </a:p>
        </p:txBody>
      </p:sp>
      <p:sp>
        <p:nvSpPr>
          <p:cNvPr id="57" name="Rectangle 35" descr="직사각형 110"/>
          <p:cNvSpPr>
            <a:spLocks/>
          </p:cNvSpPr>
          <p:nvPr/>
        </p:nvSpPr>
        <p:spPr bwMode="auto">
          <a:xfrm>
            <a:off x="7851415" y="4910328"/>
            <a:ext cx="309788" cy="508523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cs typeface="+mn-cs"/>
              <a:sym typeface="맑은 고딕" panose="020B0503020000020004" pitchFamily="50" charset="-127"/>
            </a:endParaRPr>
          </a:p>
        </p:txBody>
      </p:sp>
      <p:sp>
        <p:nvSpPr>
          <p:cNvPr id="58" name="Rectangle 35" descr="직사각형 110"/>
          <p:cNvSpPr>
            <a:spLocks/>
          </p:cNvSpPr>
          <p:nvPr/>
        </p:nvSpPr>
        <p:spPr bwMode="auto">
          <a:xfrm>
            <a:off x="8321040" y="4527088"/>
            <a:ext cx="2417284" cy="189289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cs typeface="+mn-cs"/>
              <a:sym typeface="맑은 고딕" panose="020B0503020000020004" pitchFamily="50" charset="-127"/>
            </a:endParaRPr>
          </a:p>
        </p:txBody>
      </p:sp>
      <p:sp>
        <p:nvSpPr>
          <p:cNvPr id="59" name="Rectangle 35" descr="직사각형 110"/>
          <p:cNvSpPr>
            <a:spLocks/>
          </p:cNvSpPr>
          <p:nvPr/>
        </p:nvSpPr>
        <p:spPr bwMode="auto">
          <a:xfrm>
            <a:off x="4011707" y="2262632"/>
            <a:ext cx="3700042" cy="189289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cs typeface="+mn-cs"/>
              <a:sym typeface="맑은 고딕" panose="020B0503020000020004" pitchFamily="50" charset="-127"/>
            </a:endParaRPr>
          </a:p>
        </p:txBody>
      </p:sp>
      <p:sp>
        <p:nvSpPr>
          <p:cNvPr id="63" name="Rectangle 35" descr="직사각형 110"/>
          <p:cNvSpPr>
            <a:spLocks/>
          </p:cNvSpPr>
          <p:nvPr/>
        </p:nvSpPr>
        <p:spPr bwMode="auto">
          <a:xfrm>
            <a:off x="9875519" y="2218839"/>
            <a:ext cx="639169" cy="195603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45720" rIns="45720" anchor="ctr"/>
          <a:lstStyle>
            <a:lvl1pPr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cs typeface="+mn-cs"/>
              <a:sym typeface="맑은 고딕" panose="020B0503020000020004" pitchFamily="50" charset="-127"/>
            </a:endParaRPr>
          </a:p>
        </p:txBody>
      </p:sp>
      <p:grpSp>
        <p:nvGrpSpPr>
          <p:cNvPr id="89" name="그룹 88"/>
          <p:cNvGrpSpPr/>
          <p:nvPr/>
        </p:nvGrpSpPr>
        <p:grpSpPr>
          <a:xfrm>
            <a:off x="7007551" y="0"/>
            <a:ext cx="5184449" cy="357188"/>
            <a:chOff x="7007551" y="0"/>
            <a:chExt cx="5184449" cy="357188"/>
          </a:xfrm>
        </p:grpSpPr>
        <p:grpSp>
          <p:nvGrpSpPr>
            <p:cNvPr id="90" name="그룹 89"/>
            <p:cNvGrpSpPr/>
            <p:nvPr/>
          </p:nvGrpSpPr>
          <p:grpSpPr>
            <a:xfrm>
              <a:off x="7007551" y="0"/>
              <a:ext cx="5184449" cy="357188"/>
              <a:chOff x="7007551" y="0"/>
              <a:chExt cx="5184449" cy="357188"/>
            </a:xfrm>
          </p:grpSpPr>
          <p:grpSp>
            <p:nvGrpSpPr>
              <p:cNvPr id="92" name="그룹 91"/>
              <p:cNvGrpSpPr/>
              <p:nvPr/>
            </p:nvGrpSpPr>
            <p:grpSpPr>
              <a:xfrm>
                <a:off x="7007551" y="0"/>
                <a:ext cx="5184449" cy="357188"/>
                <a:chOff x="7007551" y="0"/>
                <a:chExt cx="5184449" cy="357188"/>
              </a:xfrm>
            </p:grpSpPr>
            <p:pic>
              <p:nvPicPr>
                <p:cNvPr id="99" name="Picture 3" descr="Google Shape;133;p25"/>
                <p:cNvPicPr>
                  <a:picLocks noChangeAspect="1"/>
                </p:cNvPicPr>
                <p:nvPr/>
              </p:nvPicPr>
              <p:blipFill>
                <a:blip r:embed="rId6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07551" y="0"/>
                  <a:ext cx="5184449" cy="3571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100" name="TextBox 99"/>
                <p:cNvSpPr txBox="1"/>
                <p:nvPr/>
              </p:nvSpPr>
              <p:spPr>
                <a:xfrm>
                  <a:off x="10163695" y="47789"/>
                  <a:ext cx="202830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100" dirty="0" smtClean="0">
                      <a:latin typeface="+mn-ea"/>
                    </a:rPr>
                    <a:t>2022 </a:t>
                  </a:r>
                  <a:r>
                    <a:rPr lang="ko-KR" altLang="en-US" sz="1100" dirty="0" smtClean="0">
                      <a:latin typeface="+mn-ea"/>
                    </a:rPr>
                    <a:t>체육 종합 데이터 분석 대회</a:t>
                  </a:r>
                  <a:endParaRPr lang="ko-KR" altLang="en-US" sz="1100" dirty="0">
                    <a:latin typeface="+mn-ea"/>
                  </a:endParaRPr>
                </a:p>
              </p:txBody>
            </p:sp>
          </p:grpSp>
          <p:grpSp>
            <p:nvGrpSpPr>
              <p:cNvPr id="93" name="그룹 92"/>
              <p:cNvGrpSpPr/>
              <p:nvPr/>
            </p:nvGrpSpPr>
            <p:grpSpPr>
              <a:xfrm>
                <a:off x="9012475" y="127319"/>
                <a:ext cx="1151220" cy="102550"/>
                <a:chOff x="7296788" y="2438459"/>
                <a:chExt cx="1151220" cy="102550"/>
              </a:xfrm>
            </p:grpSpPr>
            <p:sp>
              <p:nvSpPr>
                <p:cNvPr id="94" name="타원 93"/>
                <p:cNvSpPr/>
                <p:nvPr/>
              </p:nvSpPr>
              <p:spPr>
                <a:xfrm>
                  <a:off x="7716256" y="2438459"/>
                  <a:ext cx="102550" cy="102550"/>
                </a:xfrm>
                <a:prstGeom prst="ellipse">
                  <a:avLst/>
                </a:prstGeom>
                <a:solidFill>
                  <a:srgbClr val="00314F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5" name="타원 94"/>
                <p:cNvSpPr/>
                <p:nvPr/>
              </p:nvSpPr>
              <p:spPr>
                <a:xfrm>
                  <a:off x="729678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타원 95"/>
                <p:cNvSpPr/>
                <p:nvPr/>
              </p:nvSpPr>
              <p:spPr>
                <a:xfrm>
                  <a:off x="8135724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7" name="타원 96"/>
                <p:cNvSpPr/>
                <p:nvPr/>
              </p:nvSpPr>
              <p:spPr>
                <a:xfrm>
                  <a:off x="8345458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8" name="타원 97"/>
                <p:cNvSpPr/>
                <p:nvPr/>
              </p:nvSpPr>
              <p:spPr>
                <a:xfrm>
                  <a:off x="7925990" y="2438459"/>
                  <a:ext cx="102550" cy="10255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91" name="타원 90"/>
            <p:cNvSpPr/>
            <p:nvPr/>
          </p:nvSpPr>
          <p:spPr>
            <a:xfrm>
              <a:off x="9224526" y="126451"/>
              <a:ext cx="102550" cy="1025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883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210722_지루함은파란색으로덮자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14F"/>
      </a:accent1>
      <a:accent2>
        <a:srgbClr val="0F429D"/>
      </a:accent2>
      <a:accent3>
        <a:srgbClr val="1973C5"/>
      </a:accent3>
      <a:accent4>
        <a:srgbClr val="F3EFE9"/>
      </a:accent4>
      <a:accent5>
        <a:srgbClr val="017993"/>
      </a:accent5>
      <a:accent6>
        <a:srgbClr val="035777"/>
      </a:accent6>
      <a:hlink>
        <a:srgbClr val="262626"/>
      </a:hlink>
      <a:folHlink>
        <a:srgbClr val="262626"/>
      </a:folHlink>
    </a:clrScheme>
    <a:fontScheme name="12-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1273</TotalTime>
  <Words>2125</Words>
  <Application>Microsoft Office PowerPoint</Application>
  <PresentationFormat>와이드스크린</PresentationFormat>
  <Paragraphs>473</Paragraphs>
  <Slides>19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30" baseType="lpstr">
      <vt:lpstr>맑은 고딕</vt:lpstr>
      <vt:lpstr>Pretendard Medium</vt:lpstr>
      <vt:lpstr>Pretendard ExtraBold</vt:lpstr>
      <vt:lpstr>Arial</vt:lpstr>
      <vt:lpstr>Helvetica</vt:lpstr>
      <vt:lpstr>Pretendard Light</vt:lpstr>
      <vt:lpstr>Pretendard</vt:lpstr>
      <vt:lpstr>Wingdings</vt:lpstr>
      <vt:lpstr>Pretendard SemiBold</vt:lpstr>
      <vt:lpstr>Office 테마</vt:lpstr>
      <vt:lpstr>차트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ASIA-13</cp:lastModifiedBy>
  <cp:revision>119</cp:revision>
  <dcterms:created xsi:type="dcterms:W3CDTF">2022-07-11T04:17:28Z</dcterms:created>
  <dcterms:modified xsi:type="dcterms:W3CDTF">2022-11-20T10:18:17Z</dcterms:modified>
</cp:coreProperties>
</file>

<file path=docProps/thumbnail.jpeg>
</file>